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57" r:id="rId3"/>
    <p:sldId id="262" r:id="rId4"/>
    <p:sldId id="261" r:id="rId5"/>
    <p:sldId id="289" r:id="rId6"/>
    <p:sldId id="259" r:id="rId7"/>
    <p:sldId id="260" r:id="rId8"/>
    <p:sldId id="263" r:id="rId9"/>
    <p:sldId id="264" r:id="rId10"/>
    <p:sldId id="265" r:id="rId11"/>
    <p:sldId id="292" r:id="rId12"/>
    <p:sldId id="266" r:id="rId13"/>
    <p:sldId id="267" r:id="rId14"/>
    <p:sldId id="268" r:id="rId15"/>
    <p:sldId id="276" r:id="rId16"/>
    <p:sldId id="288" r:id="rId17"/>
    <p:sldId id="269" r:id="rId18"/>
    <p:sldId id="270" r:id="rId19"/>
    <p:sldId id="271" r:id="rId20"/>
    <p:sldId id="272" r:id="rId21"/>
    <p:sldId id="273" r:id="rId22"/>
    <p:sldId id="274" r:id="rId23"/>
    <p:sldId id="277" r:id="rId24"/>
    <p:sldId id="278" r:id="rId25"/>
    <p:sldId id="279" r:id="rId26"/>
    <p:sldId id="280" r:id="rId27"/>
    <p:sldId id="281" r:id="rId28"/>
    <p:sldId id="282" r:id="rId29"/>
    <p:sldId id="283" r:id="rId30"/>
    <p:sldId id="291" r:id="rId31"/>
    <p:sldId id="285" r:id="rId32"/>
    <p:sldId id="286" r:id="rId33"/>
    <p:sldId id="287"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90"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EB9DE6D2-AB19-46A6-BDAF-F35A2CA186F5}" type="datetimeFigureOut">
              <a:rPr lang="en-US" smtClean="0"/>
              <a:t>9/21/2012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7498698D-2D8D-476F-9FFE-15196D323205}" type="slidenum">
              <a:rPr lang="en-US" smtClean="0"/>
              <a:t>‹#›</a:t>
            </a:fld>
            <a:endParaRPr lang="en-US"/>
          </a:p>
        </p:txBody>
      </p:sp>
    </p:spTree>
    <p:extLst>
      <p:ext uri="{BB962C8B-B14F-4D97-AF65-F5344CB8AC3E}">
        <p14:creationId xmlns:p14="http://schemas.microsoft.com/office/powerpoint/2010/main" val="120776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677541B-B8F3-47FB-BD82-70D5292F403C}" type="datetimeFigureOut">
              <a:rPr lang="en-US" smtClean="0"/>
              <a:t>9/21/2012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334C0D6-E73A-45DD-94EA-2EA97A7B5527}" type="slidenum">
              <a:rPr lang="en-US" smtClean="0"/>
              <a:t>‹#›</a:t>
            </a:fld>
            <a:endParaRPr lang="en-US" dirty="0"/>
          </a:p>
        </p:txBody>
      </p:sp>
    </p:spTree>
    <p:extLst>
      <p:ext uri="{BB962C8B-B14F-4D97-AF65-F5344CB8AC3E}">
        <p14:creationId xmlns:p14="http://schemas.microsoft.com/office/powerpoint/2010/main" val="225980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2</a:t>
            </a:fld>
            <a:endParaRPr lang="en-US" dirty="0"/>
          </a:p>
        </p:txBody>
      </p:sp>
    </p:spTree>
    <p:extLst>
      <p:ext uri="{BB962C8B-B14F-4D97-AF65-F5344CB8AC3E}">
        <p14:creationId xmlns:p14="http://schemas.microsoft.com/office/powerpoint/2010/main" val="122305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C23E9-B6BF-4C4A-9677-EE90A1061C50}"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09C1FE-F8CB-4F34-AC23-8AC4997A3FB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17</a:t>
            </a:fld>
            <a:endParaRPr lang="en-US" dirty="0"/>
          </a:p>
        </p:txBody>
      </p:sp>
    </p:spTree>
    <p:extLst>
      <p:ext uri="{BB962C8B-B14F-4D97-AF65-F5344CB8AC3E}">
        <p14:creationId xmlns:p14="http://schemas.microsoft.com/office/powerpoint/2010/main" val="10612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1BC9D-28DA-4647-8681-935653371272}" type="slidenum">
              <a:rPr lang="en-US" smtClean="0"/>
              <a:t>18</a:t>
            </a:fld>
            <a:endParaRPr lang="en-US" dirty="0"/>
          </a:p>
        </p:txBody>
      </p:sp>
    </p:spTree>
    <p:extLst>
      <p:ext uri="{BB962C8B-B14F-4D97-AF65-F5344CB8AC3E}">
        <p14:creationId xmlns:p14="http://schemas.microsoft.com/office/powerpoint/2010/main" val="2664408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19</a:t>
            </a:fld>
            <a:endParaRPr lang="en-US" dirty="0"/>
          </a:p>
        </p:txBody>
      </p:sp>
    </p:spTree>
    <p:extLst>
      <p:ext uri="{BB962C8B-B14F-4D97-AF65-F5344CB8AC3E}">
        <p14:creationId xmlns:p14="http://schemas.microsoft.com/office/powerpoint/2010/main" val="95973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1BC9D-28DA-4647-8681-935653371272}" type="slidenum">
              <a:rPr lang="en-US" smtClean="0"/>
              <a:t>20</a:t>
            </a:fld>
            <a:endParaRPr lang="en-US" dirty="0"/>
          </a:p>
        </p:txBody>
      </p:sp>
    </p:spTree>
    <p:extLst>
      <p:ext uri="{BB962C8B-B14F-4D97-AF65-F5344CB8AC3E}">
        <p14:creationId xmlns:p14="http://schemas.microsoft.com/office/powerpoint/2010/main" val="18998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6352-F8B6-4483-BADF-9BE12F2ADCAA}" type="slidenum">
              <a:rPr lang="en-US" smtClean="0"/>
              <a:t>21</a:t>
            </a:fld>
            <a:endParaRPr lang="en-US" dirty="0"/>
          </a:p>
        </p:txBody>
      </p:sp>
    </p:spTree>
    <p:extLst>
      <p:ext uri="{BB962C8B-B14F-4D97-AF65-F5344CB8AC3E}">
        <p14:creationId xmlns:p14="http://schemas.microsoft.com/office/powerpoint/2010/main" val="14278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22</a:t>
            </a:fld>
            <a:endParaRPr lang="en-US" dirty="0"/>
          </a:p>
        </p:txBody>
      </p:sp>
    </p:spTree>
    <p:extLst>
      <p:ext uri="{BB962C8B-B14F-4D97-AF65-F5344CB8AC3E}">
        <p14:creationId xmlns:p14="http://schemas.microsoft.com/office/powerpoint/2010/main" val="60022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4C0D6-E73A-45DD-94EA-2EA97A7B5527}" type="slidenum">
              <a:rPr lang="en-US" smtClean="0"/>
              <a:t>23</a:t>
            </a:fld>
            <a:endParaRPr lang="en-US" dirty="0"/>
          </a:p>
        </p:txBody>
      </p:sp>
    </p:spTree>
    <p:extLst>
      <p:ext uri="{BB962C8B-B14F-4D97-AF65-F5344CB8AC3E}">
        <p14:creationId xmlns:p14="http://schemas.microsoft.com/office/powerpoint/2010/main" val="412760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1BC9D-28DA-4647-8681-935653371272}" type="slidenum">
              <a:rPr lang="en-US" smtClean="0"/>
              <a:t>24</a:t>
            </a:fld>
            <a:endParaRPr lang="en-US" dirty="0"/>
          </a:p>
        </p:txBody>
      </p:sp>
    </p:spTree>
    <p:extLst>
      <p:ext uri="{BB962C8B-B14F-4D97-AF65-F5344CB8AC3E}">
        <p14:creationId xmlns:p14="http://schemas.microsoft.com/office/powerpoint/2010/main" val="227493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6352-F8B6-4483-BADF-9BE12F2ADCAA}" type="slidenum">
              <a:rPr lang="en-US" smtClean="0"/>
              <a:t>4</a:t>
            </a:fld>
            <a:endParaRPr lang="en-US" dirty="0"/>
          </a:p>
        </p:txBody>
      </p:sp>
    </p:spTree>
    <p:extLst>
      <p:ext uri="{BB962C8B-B14F-4D97-AF65-F5344CB8AC3E}">
        <p14:creationId xmlns:p14="http://schemas.microsoft.com/office/powerpoint/2010/main" val="155557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p:spPr>
        <p:txBody>
          <a:bodyPr/>
          <a:lstStyle/>
          <a:p>
            <a:r>
              <a:rPr lang="en-US" dirty="0" smtClean="0"/>
              <a:t>Maintenance of Traffic (MOT) Training for Incident Responders in Florida</a:t>
            </a:r>
            <a:endParaRPr lang="en-US" dirty="0" smtClean="0">
              <a:solidFill>
                <a:schemeClr val="tx1"/>
              </a:solidFill>
            </a:endParaRPr>
          </a:p>
        </p:txBody>
      </p:sp>
      <p:sp>
        <p:nvSpPr>
          <p:cNvPr id="358403" name="Rectangle 3"/>
          <p:cNvSpPr>
            <a:spLocks noGrp="1" noChangeArrowheads="1"/>
          </p:cNvSpPr>
          <p:nvPr>
            <p:ph type="dt" sz="quarter" idx="1"/>
          </p:nvPr>
        </p:nvSpPr>
        <p:spPr>
          <a:noFill/>
        </p:spPr>
        <p:txBody>
          <a:bodyPr/>
          <a:lstStyle/>
          <a:p>
            <a:r>
              <a:rPr lang="en-US" dirty="0" smtClean="0"/>
              <a:t>August 2008</a:t>
            </a:r>
          </a:p>
        </p:txBody>
      </p:sp>
      <p:sp>
        <p:nvSpPr>
          <p:cNvPr id="358404" name="Rectangle 6"/>
          <p:cNvSpPr>
            <a:spLocks noGrp="1" noChangeArrowheads="1"/>
          </p:cNvSpPr>
          <p:nvPr>
            <p:ph type="ftr" sz="quarter" idx="4"/>
          </p:nvPr>
        </p:nvSpPr>
        <p:spPr>
          <a:noFill/>
        </p:spPr>
        <p:txBody>
          <a:bodyPr/>
          <a:lstStyle/>
          <a:p>
            <a:r>
              <a:rPr lang="en-US" dirty="0" smtClean="0"/>
              <a:t>Prepared by: CUTR, USF &amp; FDOT</a:t>
            </a:r>
          </a:p>
          <a:p>
            <a:r>
              <a:rPr lang="en-US" dirty="0" smtClean="0"/>
              <a:t>Sponsored by: FDOT/FHWA/FAU </a:t>
            </a:r>
          </a:p>
        </p:txBody>
      </p:sp>
      <p:sp>
        <p:nvSpPr>
          <p:cNvPr id="358405" name="Rectangle 7"/>
          <p:cNvSpPr>
            <a:spLocks noGrp="1" noChangeArrowheads="1"/>
          </p:cNvSpPr>
          <p:nvPr>
            <p:ph type="sldNum" sz="quarter" idx="5"/>
          </p:nvPr>
        </p:nvSpPr>
        <p:spPr>
          <a:noFill/>
        </p:spPr>
        <p:txBody>
          <a:bodyPr/>
          <a:lstStyle/>
          <a:p>
            <a:fld id="{98FA2EC6-19B5-4F71-9AD0-7D5E058EBB42}" type="slidenum">
              <a:rPr lang="en-US" smtClean="0"/>
              <a:pPr/>
              <a:t>26</a:t>
            </a:fld>
            <a:endParaRPr lang="en-US" dirty="0" smtClean="0"/>
          </a:p>
        </p:txBody>
      </p:sp>
      <p:sp>
        <p:nvSpPr>
          <p:cNvPr id="358406" name="Rectangle 2"/>
          <p:cNvSpPr>
            <a:spLocks noGrp="1" noRot="1" noChangeAspect="1" noChangeArrowheads="1" noTextEdit="1"/>
          </p:cNvSpPr>
          <p:nvPr>
            <p:ph type="sldImg"/>
          </p:nvPr>
        </p:nvSpPr>
        <p:spPr>
          <a:ln/>
        </p:spPr>
      </p:sp>
      <p:sp>
        <p:nvSpPr>
          <p:cNvPr id="358407" name="Rectangle 3"/>
          <p:cNvSpPr>
            <a:spLocks noGrp="1" noChangeAspect="1" noChangeArrowheads="1"/>
          </p:cNvSpPr>
          <p:nvPr>
            <p:ph type="body" idx="1"/>
          </p:nvPr>
        </p:nvSpPr>
        <p:spPr>
          <a:xfrm>
            <a:off x="688483" y="4416101"/>
            <a:ext cx="5504853" cy="1343428"/>
          </a:xfrm>
          <a:noFill/>
          <a:ln/>
        </p:spPr>
        <p:txBody>
          <a:bodyPr/>
          <a:lstStyle/>
          <a:p>
            <a:pPr eaLnBrk="1" hangingPunct="1"/>
            <a:r>
              <a:rPr lang="en-US" dirty="0" smtClean="0"/>
              <a:t>Section of highway where road users are first informed about the incident area they are approaching. </a:t>
            </a:r>
          </a:p>
          <a:p>
            <a:pPr eaLnBrk="1" hangingPunct="1"/>
            <a:endParaRPr lang="en-US" dirty="0" smtClean="0"/>
          </a:p>
          <a:p>
            <a:pPr eaLnBrk="1" hangingPunct="1"/>
            <a:r>
              <a:rPr lang="en-US" dirty="0" smtClean="0"/>
              <a:t>May vary from a single sign or warning light on a vehicle to a series of warning signs, cones, flares, or emergency vehicles far in advance of the actual incident (crash or any event).</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27</a:t>
            </a:fld>
            <a:endParaRPr lang="en-US" dirty="0"/>
          </a:p>
        </p:txBody>
      </p:sp>
    </p:spTree>
    <p:extLst>
      <p:ext uri="{BB962C8B-B14F-4D97-AF65-F5344CB8AC3E}">
        <p14:creationId xmlns:p14="http://schemas.microsoft.com/office/powerpoint/2010/main" val="293878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25">
              <a:defRPr>
                <a:solidFill>
                  <a:schemeClr val="tx1"/>
                </a:solidFill>
                <a:latin typeface="Arial" pitchFamily="34" charset="0"/>
              </a:defRPr>
            </a:lvl1pPr>
            <a:lvl2pPr marL="710472" indent="-273258" defTabSz="924525">
              <a:defRPr>
                <a:solidFill>
                  <a:schemeClr val="tx1"/>
                </a:solidFill>
                <a:latin typeface="Arial" pitchFamily="34" charset="0"/>
              </a:defRPr>
            </a:lvl2pPr>
            <a:lvl3pPr marL="1093036" indent="-218608" defTabSz="924525">
              <a:defRPr>
                <a:solidFill>
                  <a:schemeClr val="tx1"/>
                </a:solidFill>
                <a:latin typeface="Arial" pitchFamily="34" charset="0"/>
              </a:defRPr>
            </a:lvl3pPr>
            <a:lvl4pPr marL="1530249" indent="-218608" defTabSz="924525">
              <a:defRPr>
                <a:solidFill>
                  <a:schemeClr val="tx1"/>
                </a:solidFill>
                <a:latin typeface="Arial" pitchFamily="34" charset="0"/>
              </a:defRPr>
            </a:lvl4pPr>
            <a:lvl5pPr marL="1967463" indent="-218608" defTabSz="924525">
              <a:defRPr>
                <a:solidFill>
                  <a:schemeClr val="tx1"/>
                </a:solidFill>
                <a:latin typeface="Arial" pitchFamily="34" charset="0"/>
              </a:defRPr>
            </a:lvl5pPr>
            <a:lvl6pPr marL="2404677" indent="-218608" defTabSz="924525" eaLnBrk="0" fontAlgn="base" hangingPunct="0">
              <a:spcBef>
                <a:spcPct val="0"/>
              </a:spcBef>
              <a:spcAft>
                <a:spcPct val="0"/>
              </a:spcAft>
              <a:defRPr>
                <a:solidFill>
                  <a:schemeClr val="tx1"/>
                </a:solidFill>
                <a:latin typeface="Arial" pitchFamily="34" charset="0"/>
              </a:defRPr>
            </a:lvl6pPr>
            <a:lvl7pPr marL="2841891" indent="-218608" defTabSz="924525" eaLnBrk="0" fontAlgn="base" hangingPunct="0">
              <a:spcBef>
                <a:spcPct val="0"/>
              </a:spcBef>
              <a:spcAft>
                <a:spcPct val="0"/>
              </a:spcAft>
              <a:defRPr>
                <a:solidFill>
                  <a:schemeClr val="tx1"/>
                </a:solidFill>
                <a:latin typeface="Arial" pitchFamily="34" charset="0"/>
              </a:defRPr>
            </a:lvl7pPr>
            <a:lvl8pPr marL="3279104" indent="-218608" defTabSz="924525" eaLnBrk="0" fontAlgn="base" hangingPunct="0">
              <a:spcBef>
                <a:spcPct val="0"/>
              </a:spcBef>
              <a:spcAft>
                <a:spcPct val="0"/>
              </a:spcAft>
              <a:defRPr>
                <a:solidFill>
                  <a:schemeClr val="tx1"/>
                </a:solidFill>
                <a:latin typeface="Arial" pitchFamily="34" charset="0"/>
              </a:defRPr>
            </a:lvl8pPr>
            <a:lvl9pPr marL="3716319" indent="-218608" defTabSz="924525" eaLnBrk="0" fontAlgn="base" hangingPunct="0">
              <a:spcBef>
                <a:spcPct val="0"/>
              </a:spcBef>
              <a:spcAft>
                <a:spcPct val="0"/>
              </a:spcAft>
              <a:defRPr>
                <a:solidFill>
                  <a:schemeClr val="tx1"/>
                </a:solidFill>
                <a:latin typeface="Arial" pitchFamily="34" charset="0"/>
              </a:defRPr>
            </a:lvl9pPr>
          </a:lstStyle>
          <a:p>
            <a:r>
              <a:rPr lang="en-US" dirty="0" smtClean="0">
                <a:solidFill>
                  <a:schemeClr val="tx2"/>
                </a:solidFill>
                <a:latin typeface="Times New Roman" pitchFamily="18" charset="0"/>
              </a:rPr>
              <a:t>Maintenance of Traffic (MOT) Training for Incident Responders in Florida</a:t>
            </a:r>
            <a:endParaRPr lang="en-US" dirty="0" smtClean="0">
              <a:latin typeface="Times New Roman" pitchFamily="18" charset="0"/>
            </a:endParaRPr>
          </a:p>
        </p:txBody>
      </p:sp>
      <p:sp>
        <p:nvSpPr>
          <p:cNvPr id="3870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25">
              <a:defRPr>
                <a:solidFill>
                  <a:schemeClr val="tx1"/>
                </a:solidFill>
                <a:latin typeface="Arial" pitchFamily="34" charset="0"/>
              </a:defRPr>
            </a:lvl1pPr>
            <a:lvl2pPr marL="710472" indent="-273258" defTabSz="924525">
              <a:defRPr>
                <a:solidFill>
                  <a:schemeClr val="tx1"/>
                </a:solidFill>
                <a:latin typeface="Arial" pitchFamily="34" charset="0"/>
              </a:defRPr>
            </a:lvl2pPr>
            <a:lvl3pPr marL="1093036" indent="-218608" defTabSz="924525">
              <a:defRPr>
                <a:solidFill>
                  <a:schemeClr val="tx1"/>
                </a:solidFill>
                <a:latin typeface="Arial" pitchFamily="34" charset="0"/>
              </a:defRPr>
            </a:lvl3pPr>
            <a:lvl4pPr marL="1530249" indent="-218608" defTabSz="924525">
              <a:defRPr>
                <a:solidFill>
                  <a:schemeClr val="tx1"/>
                </a:solidFill>
                <a:latin typeface="Arial" pitchFamily="34" charset="0"/>
              </a:defRPr>
            </a:lvl4pPr>
            <a:lvl5pPr marL="1967463" indent="-218608" defTabSz="924525">
              <a:defRPr>
                <a:solidFill>
                  <a:schemeClr val="tx1"/>
                </a:solidFill>
                <a:latin typeface="Arial" pitchFamily="34" charset="0"/>
              </a:defRPr>
            </a:lvl5pPr>
            <a:lvl6pPr marL="2404677" indent="-218608" defTabSz="924525" eaLnBrk="0" fontAlgn="base" hangingPunct="0">
              <a:spcBef>
                <a:spcPct val="0"/>
              </a:spcBef>
              <a:spcAft>
                <a:spcPct val="0"/>
              </a:spcAft>
              <a:defRPr>
                <a:solidFill>
                  <a:schemeClr val="tx1"/>
                </a:solidFill>
                <a:latin typeface="Arial" pitchFamily="34" charset="0"/>
              </a:defRPr>
            </a:lvl6pPr>
            <a:lvl7pPr marL="2841891" indent="-218608" defTabSz="924525" eaLnBrk="0" fontAlgn="base" hangingPunct="0">
              <a:spcBef>
                <a:spcPct val="0"/>
              </a:spcBef>
              <a:spcAft>
                <a:spcPct val="0"/>
              </a:spcAft>
              <a:defRPr>
                <a:solidFill>
                  <a:schemeClr val="tx1"/>
                </a:solidFill>
                <a:latin typeface="Arial" pitchFamily="34" charset="0"/>
              </a:defRPr>
            </a:lvl7pPr>
            <a:lvl8pPr marL="3279104" indent="-218608" defTabSz="924525" eaLnBrk="0" fontAlgn="base" hangingPunct="0">
              <a:spcBef>
                <a:spcPct val="0"/>
              </a:spcBef>
              <a:spcAft>
                <a:spcPct val="0"/>
              </a:spcAft>
              <a:defRPr>
                <a:solidFill>
                  <a:schemeClr val="tx1"/>
                </a:solidFill>
                <a:latin typeface="Arial" pitchFamily="34" charset="0"/>
              </a:defRPr>
            </a:lvl8pPr>
            <a:lvl9pPr marL="3716319" indent="-218608" defTabSz="924525" eaLnBrk="0" fontAlgn="base" hangingPunct="0">
              <a:spcBef>
                <a:spcPct val="0"/>
              </a:spcBef>
              <a:spcAft>
                <a:spcPct val="0"/>
              </a:spcAft>
              <a:defRPr>
                <a:solidFill>
                  <a:schemeClr val="tx1"/>
                </a:solidFill>
                <a:latin typeface="Arial" pitchFamily="34" charset="0"/>
              </a:defRPr>
            </a:lvl9pPr>
          </a:lstStyle>
          <a:p>
            <a:r>
              <a:rPr lang="en-US" dirty="0" smtClean="0">
                <a:latin typeface="Times New Roman" pitchFamily="18" charset="0"/>
              </a:rPr>
              <a:t>August 2008</a:t>
            </a:r>
          </a:p>
        </p:txBody>
      </p:sp>
      <p:sp>
        <p:nvSpPr>
          <p:cNvPr id="3870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25">
              <a:defRPr>
                <a:solidFill>
                  <a:schemeClr val="tx1"/>
                </a:solidFill>
                <a:latin typeface="Arial" pitchFamily="34" charset="0"/>
              </a:defRPr>
            </a:lvl1pPr>
            <a:lvl2pPr marL="710472" indent="-273258" defTabSz="924525">
              <a:defRPr>
                <a:solidFill>
                  <a:schemeClr val="tx1"/>
                </a:solidFill>
                <a:latin typeface="Arial" pitchFamily="34" charset="0"/>
              </a:defRPr>
            </a:lvl2pPr>
            <a:lvl3pPr marL="1093036" indent="-218608" defTabSz="924525">
              <a:defRPr>
                <a:solidFill>
                  <a:schemeClr val="tx1"/>
                </a:solidFill>
                <a:latin typeface="Arial" pitchFamily="34" charset="0"/>
              </a:defRPr>
            </a:lvl3pPr>
            <a:lvl4pPr marL="1530249" indent="-218608" defTabSz="924525">
              <a:defRPr>
                <a:solidFill>
                  <a:schemeClr val="tx1"/>
                </a:solidFill>
                <a:latin typeface="Arial" pitchFamily="34" charset="0"/>
              </a:defRPr>
            </a:lvl4pPr>
            <a:lvl5pPr marL="1967463" indent="-218608" defTabSz="924525">
              <a:defRPr>
                <a:solidFill>
                  <a:schemeClr val="tx1"/>
                </a:solidFill>
                <a:latin typeface="Arial" pitchFamily="34" charset="0"/>
              </a:defRPr>
            </a:lvl5pPr>
            <a:lvl6pPr marL="2404677" indent="-218608" defTabSz="924525" eaLnBrk="0" fontAlgn="base" hangingPunct="0">
              <a:spcBef>
                <a:spcPct val="0"/>
              </a:spcBef>
              <a:spcAft>
                <a:spcPct val="0"/>
              </a:spcAft>
              <a:defRPr>
                <a:solidFill>
                  <a:schemeClr val="tx1"/>
                </a:solidFill>
                <a:latin typeface="Arial" pitchFamily="34" charset="0"/>
              </a:defRPr>
            </a:lvl6pPr>
            <a:lvl7pPr marL="2841891" indent="-218608" defTabSz="924525" eaLnBrk="0" fontAlgn="base" hangingPunct="0">
              <a:spcBef>
                <a:spcPct val="0"/>
              </a:spcBef>
              <a:spcAft>
                <a:spcPct val="0"/>
              </a:spcAft>
              <a:defRPr>
                <a:solidFill>
                  <a:schemeClr val="tx1"/>
                </a:solidFill>
                <a:latin typeface="Arial" pitchFamily="34" charset="0"/>
              </a:defRPr>
            </a:lvl7pPr>
            <a:lvl8pPr marL="3279104" indent="-218608" defTabSz="924525" eaLnBrk="0" fontAlgn="base" hangingPunct="0">
              <a:spcBef>
                <a:spcPct val="0"/>
              </a:spcBef>
              <a:spcAft>
                <a:spcPct val="0"/>
              </a:spcAft>
              <a:defRPr>
                <a:solidFill>
                  <a:schemeClr val="tx1"/>
                </a:solidFill>
                <a:latin typeface="Arial" pitchFamily="34" charset="0"/>
              </a:defRPr>
            </a:lvl8pPr>
            <a:lvl9pPr marL="3716319" indent="-218608" defTabSz="924525" eaLnBrk="0" fontAlgn="base" hangingPunct="0">
              <a:spcBef>
                <a:spcPct val="0"/>
              </a:spcBef>
              <a:spcAft>
                <a:spcPct val="0"/>
              </a:spcAft>
              <a:defRPr>
                <a:solidFill>
                  <a:schemeClr val="tx1"/>
                </a:solidFill>
                <a:latin typeface="Arial" pitchFamily="34" charset="0"/>
              </a:defRPr>
            </a:lvl9pPr>
          </a:lstStyle>
          <a:p>
            <a:r>
              <a:rPr lang="en-US" dirty="0" smtClean="0">
                <a:solidFill>
                  <a:srgbClr val="000000"/>
                </a:solidFill>
                <a:latin typeface="Times New Roman" pitchFamily="18" charset="0"/>
              </a:rPr>
              <a:t>Prepared by: CUTR, USF &amp; FDOT</a:t>
            </a:r>
          </a:p>
          <a:p>
            <a:r>
              <a:rPr lang="en-US" dirty="0" smtClean="0">
                <a:solidFill>
                  <a:srgbClr val="000000"/>
                </a:solidFill>
                <a:latin typeface="Times New Roman" pitchFamily="18" charset="0"/>
              </a:rPr>
              <a:t>Sponsored by: FDOT/FHWA/FAU</a:t>
            </a:r>
            <a:r>
              <a:rPr lang="en-US" dirty="0">
                <a:solidFill>
                  <a:srgbClr val="000000"/>
                </a:solidFill>
                <a:latin typeface="Times New Roman" pitchFamily="18" charset="0"/>
              </a:rPr>
              <a:t> </a:t>
            </a:r>
          </a:p>
        </p:txBody>
      </p:sp>
      <p:sp>
        <p:nvSpPr>
          <p:cNvPr id="3870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25">
              <a:defRPr>
                <a:solidFill>
                  <a:schemeClr val="tx1"/>
                </a:solidFill>
                <a:latin typeface="Arial" pitchFamily="34" charset="0"/>
              </a:defRPr>
            </a:lvl1pPr>
            <a:lvl2pPr marL="710472" indent="-273258" defTabSz="924525">
              <a:defRPr>
                <a:solidFill>
                  <a:schemeClr val="tx1"/>
                </a:solidFill>
                <a:latin typeface="Arial" pitchFamily="34" charset="0"/>
              </a:defRPr>
            </a:lvl2pPr>
            <a:lvl3pPr marL="1093036" indent="-218608" defTabSz="924525">
              <a:defRPr>
                <a:solidFill>
                  <a:schemeClr val="tx1"/>
                </a:solidFill>
                <a:latin typeface="Arial" pitchFamily="34" charset="0"/>
              </a:defRPr>
            </a:lvl3pPr>
            <a:lvl4pPr marL="1530249" indent="-218608" defTabSz="924525">
              <a:defRPr>
                <a:solidFill>
                  <a:schemeClr val="tx1"/>
                </a:solidFill>
                <a:latin typeface="Arial" pitchFamily="34" charset="0"/>
              </a:defRPr>
            </a:lvl4pPr>
            <a:lvl5pPr marL="1967463" indent="-218608" defTabSz="924525">
              <a:defRPr>
                <a:solidFill>
                  <a:schemeClr val="tx1"/>
                </a:solidFill>
                <a:latin typeface="Arial" pitchFamily="34" charset="0"/>
              </a:defRPr>
            </a:lvl5pPr>
            <a:lvl6pPr marL="2404677" indent="-218608" defTabSz="924525" eaLnBrk="0" fontAlgn="base" hangingPunct="0">
              <a:spcBef>
                <a:spcPct val="0"/>
              </a:spcBef>
              <a:spcAft>
                <a:spcPct val="0"/>
              </a:spcAft>
              <a:defRPr>
                <a:solidFill>
                  <a:schemeClr val="tx1"/>
                </a:solidFill>
                <a:latin typeface="Arial" pitchFamily="34" charset="0"/>
              </a:defRPr>
            </a:lvl6pPr>
            <a:lvl7pPr marL="2841891" indent="-218608" defTabSz="924525" eaLnBrk="0" fontAlgn="base" hangingPunct="0">
              <a:spcBef>
                <a:spcPct val="0"/>
              </a:spcBef>
              <a:spcAft>
                <a:spcPct val="0"/>
              </a:spcAft>
              <a:defRPr>
                <a:solidFill>
                  <a:schemeClr val="tx1"/>
                </a:solidFill>
                <a:latin typeface="Arial" pitchFamily="34" charset="0"/>
              </a:defRPr>
            </a:lvl7pPr>
            <a:lvl8pPr marL="3279104" indent="-218608" defTabSz="924525" eaLnBrk="0" fontAlgn="base" hangingPunct="0">
              <a:spcBef>
                <a:spcPct val="0"/>
              </a:spcBef>
              <a:spcAft>
                <a:spcPct val="0"/>
              </a:spcAft>
              <a:defRPr>
                <a:solidFill>
                  <a:schemeClr val="tx1"/>
                </a:solidFill>
                <a:latin typeface="Arial" pitchFamily="34" charset="0"/>
              </a:defRPr>
            </a:lvl8pPr>
            <a:lvl9pPr marL="3716319" indent="-218608" defTabSz="924525" eaLnBrk="0" fontAlgn="base" hangingPunct="0">
              <a:spcBef>
                <a:spcPct val="0"/>
              </a:spcBef>
              <a:spcAft>
                <a:spcPct val="0"/>
              </a:spcAft>
              <a:defRPr>
                <a:solidFill>
                  <a:schemeClr val="tx1"/>
                </a:solidFill>
                <a:latin typeface="Arial" pitchFamily="34" charset="0"/>
              </a:defRPr>
            </a:lvl9pPr>
          </a:lstStyle>
          <a:p>
            <a:fld id="{FD545D4C-1A4E-42FF-9C9B-0F77721C1569}" type="slidenum">
              <a:rPr lang="en-US" smtClean="0">
                <a:latin typeface="Times New Roman" pitchFamily="18" charset="0"/>
              </a:rPr>
              <a:pPr/>
              <a:t>28</a:t>
            </a:fld>
            <a:endParaRPr lang="en-US" dirty="0" smtClean="0">
              <a:latin typeface="Times New Roman" pitchFamily="18" charset="0"/>
            </a:endParaRPr>
          </a:p>
        </p:txBody>
      </p:sp>
      <p:sp>
        <p:nvSpPr>
          <p:cNvPr id="387078" name="Rectangle 2"/>
          <p:cNvSpPr>
            <a:spLocks noGrp="1" noRot="1" noChangeAspect="1" noChangeArrowheads="1" noTextEdit="1"/>
          </p:cNvSpPr>
          <p:nvPr>
            <p:ph type="sldImg"/>
          </p:nvPr>
        </p:nvSpPr>
        <p:spPr>
          <a:ln/>
        </p:spPr>
      </p:sp>
      <p:sp>
        <p:nvSpPr>
          <p:cNvPr id="387079" name="Rectangle 3"/>
          <p:cNvSpPr>
            <a:spLocks noGrp="1" noChangeAspect="1" noChangeArrowheads="1"/>
          </p:cNvSpPr>
          <p:nvPr>
            <p:ph type="body" idx="1"/>
          </p:nvPr>
        </p:nvSpPr>
        <p:spPr>
          <a:xfrm>
            <a:off x="688483" y="4416101"/>
            <a:ext cx="5504853" cy="3103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Location: in most cases the signs or any advance warning device need to be positioned within the cone of vision of approaching motorists and free of any obstructions that may block the motorist’s vision. This are two examples (incorrect and correct) when you are working near a curve.</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1BC9D-28DA-4647-8681-935653371272}" type="slidenum">
              <a:rPr lang="en-US" smtClean="0"/>
              <a:t>29</a:t>
            </a:fld>
            <a:endParaRPr lang="en-US" dirty="0"/>
          </a:p>
        </p:txBody>
      </p:sp>
    </p:spTree>
    <p:extLst>
      <p:ext uri="{BB962C8B-B14F-4D97-AF65-F5344CB8AC3E}">
        <p14:creationId xmlns:p14="http://schemas.microsoft.com/office/powerpoint/2010/main" val="24790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31</a:t>
            </a:fld>
            <a:endParaRPr lang="en-US" dirty="0"/>
          </a:p>
        </p:txBody>
      </p:sp>
    </p:spTree>
    <p:extLst>
      <p:ext uri="{BB962C8B-B14F-4D97-AF65-F5344CB8AC3E}">
        <p14:creationId xmlns:p14="http://schemas.microsoft.com/office/powerpoint/2010/main" val="257310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4C0D6-E73A-45DD-94EA-2EA97A7B5527}" type="slidenum">
              <a:rPr lang="en-US" smtClean="0"/>
              <a:t>32</a:t>
            </a:fld>
            <a:endParaRPr lang="en-US" dirty="0"/>
          </a:p>
        </p:txBody>
      </p:sp>
    </p:spTree>
    <p:extLst>
      <p:ext uri="{BB962C8B-B14F-4D97-AF65-F5344CB8AC3E}">
        <p14:creationId xmlns:p14="http://schemas.microsoft.com/office/powerpoint/2010/main" val="192387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33</a:t>
            </a:fld>
            <a:endParaRPr lang="en-US" dirty="0"/>
          </a:p>
        </p:txBody>
      </p:sp>
    </p:spTree>
    <p:extLst>
      <p:ext uri="{BB962C8B-B14F-4D97-AF65-F5344CB8AC3E}">
        <p14:creationId xmlns:p14="http://schemas.microsoft.com/office/powerpoint/2010/main" val="190013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4C0D6-E73A-45DD-94EA-2EA97A7B5527}" type="slidenum">
              <a:rPr lang="en-US" smtClean="0"/>
              <a:t>5</a:t>
            </a:fld>
            <a:endParaRPr lang="en-US" dirty="0"/>
          </a:p>
        </p:txBody>
      </p:sp>
    </p:spTree>
    <p:extLst>
      <p:ext uri="{BB962C8B-B14F-4D97-AF65-F5344CB8AC3E}">
        <p14:creationId xmlns:p14="http://schemas.microsoft.com/office/powerpoint/2010/main" val="17678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1BC9D-28DA-4647-8681-935653371272}" type="slidenum">
              <a:rPr lang="en-US" smtClean="0"/>
              <a:t>6</a:t>
            </a:fld>
            <a:endParaRPr lang="en-US" dirty="0"/>
          </a:p>
        </p:txBody>
      </p:sp>
    </p:spTree>
    <p:extLst>
      <p:ext uri="{BB962C8B-B14F-4D97-AF65-F5344CB8AC3E}">
        <p14:creationId xmlns:p14="http://schemas.microsoft.com/office/powerpoint/2010/main" val="83377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7</a:t>
            </a:fld>
            <a:endParaRPr lang="en-US" dirty="0"/>
          </a:p>
        </p:txBody>
      </p:sp>
    </p:spTree>
    <p:extLst>
      <p:ext uri="{BB962C8B-B14F-4D97-AF65-F5344CB8AC3E}">
        <p14:creationId xmlns:p14="http://schemas.microsoft.com/office/powerpoint/2010/main" val="313222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C72FA94-74CA-4445-9ACE-7EAB450A00AF}" type="slidenum">
              <a:rPr lang="en-US" smtClean="0"/>
              <a:pPr/>
              <a:t>8</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10</a:t>
            </a:fld>
            <a:endParaRPr lang="en-US" dirty="0"/>
          </a:p>
        </p:txBody>
      </p:sp>
    </p:spTree>
    <p:extLst>
      <p:ext uri="{BB962C8B-B14F-4D97-AF65-F5344CB8AC3E}">
        <p14:creationId xmlns:p14="http://schemas.microsoft.com/office/powerpoint/2010/main" val="329925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3C6CB-467B-4243-A1C6-2B0CA16270BE}" type="slidenum">
              <a:rPr lang="en-US" smtClean="0"/>
              <a:t>12</a:t>
            </a:fld>
            <a:endParaRPr lang="en-US" dirty="0"/>
          </a:p>
        </p:txBody>
      </p:sp>
    </p:spTree>
    <p:extLst>
      <p:ext uri="{BB962C8B-B14F-4D97-AF65-F5344CB8AC3E}">
        <p14:creationId xmlns:p14="http://schemas.microsoft.com/office/powerpoint/2010/main" val="88687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32FE01F-B7A2-40D0-83DF-0F41FB39D5EE}" type="slidenum">
              <a:rPr lang="en-US" smtClean="0"/>
              <a:pPr/>
              <a:t>13</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buFontTx/>
              <a:buChar char="•"/>
            </a:pPr>
            <a:r>
              <a:rPr lang="en-US" dirty="0" smtClean="0"/>
              <a:t>The average notification time [e.g., the time elapsed from the crash or the onset of an emergency until emergency medical service (EMS) is notified] is 5.2 minutes for rural crashes.  </a:t>
            </a:r>
          </a:p>
          <a:p>
            <a:pPr eaLnBrk="1" hangingPunct="1">
              <a:buFontTx/>
              <a:buChar char="•"/>
            </a:pPr>
            <a:endParaRPr lang="en-US" dirty="0" smtClean="0"/>
          </a:p>
          <a:p>
            <a:pPr eaLnBrk="1" hangingPunct="1">
              <a:buFontTx/>
              <a:buChar char="•"/>
            </a:pPr>
            <a:r>
              <a:rPr lang="en-US" dirty="0" smtClean="0"/>
              <a:t>The average time between notification and arrival at a fatal crash scene is 11 minutes in rural areas, versus 3.4 minutes in urban areas.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1E1BA-7AEF-4898-9445-97F015977CAF}"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50363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4EFFB-C5E8-492E-A0DA-E5B59738F7D2}"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26617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B2872-D46C-4F5B-B76D-89E207CE2445}"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39121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D49D-6E92-4388-99B3-1AC18C8287BD}"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19799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8CE1B-3CD0-4F82-8489-148CDD725F7A}"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8662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E1C33-7FEC-4DAE-9C6D-A4E785030FA8}" type="datetime1">
              <a:rPr lang="en-US" smtClean="0"/>
              <a:t>9/21/2012</a:t>
            </a:fld>
            <a:endParaRPr lang="en-US" dirty="0"/>
          </a:p>
        </p:txBody>
      </p:sp>
      <p:sp>
        <p:nvSpPr>
          <p:cNvPr id="6" name="Footer Placeholder 5"/>
          <p:cNvSpPr>
            <a:spLocks noGrp="1"/>
          </p:cNvSpPr>
          <p:nvPr>
            <p:ph type="ftr" sz="quarter" idx="11"/>
          </p:nvPr>
        </p:nvSpPr>
        <p:spPr/>
        <p:txBody>
          <a:bodyPr/>
          <a:lstStyle/>
          <a:p>
            <a:r>
              <a:rPr lang="en-US"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29550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7351C-5E56-4E05-B90C-5CEA022E0B7F}" type="datetime1">
              <a:rPr lang="en-US" smtClean="0"/>
              <a:t>9/21/2012</a:t>
            </a:fld>
            <a:endParaRPr lang="en-US" dirty="0"/>
          </a:p>
        </p:txBody>
      </p:sp>
      <p:sp>
        <p:nvSpPr>
          <p:cNvPr id="8" name="Footer Placeholder 7"/>
          <p:cNvSpPr>
            <a:spLocks noGrp="1"/>
          </p:cNvSpPr>
          <p:nvPr>
            <p:ph type="ftr" sz="quarter" idx="11"/>
          </p:nvPr>
        </p:nvSpPr>
        <p:spPr/>
        <p:txBody>
          <a:bodyPr/>
          <a:lstStyle/>
          <a:p>
            <a:r>
              <a:rPr lang="en-US" smtClean="0"/>
              <a:t>Rural Traffic Incident Management Training in Nebraska</a:t>
            </a:r>
            <a:endParaRPr lang="en-US" dirty="0"/>
          </a:p>
        </p:txBody>
      </p:sp>
      <p:sp>
        <p:nvSpPr>
          <p:cNvPr id="9" name="Slide Number Placeholder 8"/>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79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B695A-B8EE-488E-810E-80B8AB65AEA3}" type="datetime1">
              <a:rPr lang="en-US" smtClean="0"/>
              <a:t>9/21/2012</a:t>
            </a:fld>
            <a:endParaRPr lang="en-US" dirty="0"/>
          </a:p>
        </p:txBody>
      </p:sp>
      <p:sp>
        <p:nvSpPr>
          <p:cNvPr id="4" name="Footer Placeholder 3"/>
          <p:cNvSpPr>
            <a:spLocks noGrp="1"/>
          </p:cNvSpPr>
          <p:nvPr>
            <p:ph type="ftr" sz="quarter" idx="11"/>
          </p:nvPr>
        </p:nvSpPr>
        <p:spPr/>
        <p:txBody>
          <a:bodyPr/>
          <a:lstStyle/>
          <a:p>
            <a:r>
              <a:rPr lang="en-US" smtClean="0"/>
              <a:t>Rural Traffic Incident Management Training in Nebraska</a:t>
            </a:r>
            <a:endParaRPr lang="en-US" dirty="0"/>
          </a:p>
        </p:txBody>
      </p:sp>
      <p:sp>
        <p:nvSpPr>
          <p:cNvPr id="5" name="Slide Number Placeholder 4"/>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0863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FD91A-B2E0-4369-961F-DB4BDAECC029}" type="datetime1">
              <a:rPr lang="en-US" smtClean="0"/>
              <a:t>9/21/2012</a:t>
            </a:fld>
            <a:endParaRPr lang="en-US" dirty="0"/>
          </a:p>
        </p:txBody>
      </p:sp>
      <p:sp>
        <p:nvSpPr>
          <p:cNvPr id="3" name="Footer Placeholder 2"/>
          <p:cNvSpPr>
            <a:spLocks noGrp="1"/>
          </p:cNvSpPr>
          <p:nvPr>
            <p:ph type="ftr" sz="quarter" idx="11"/>
          </p:nvPr>
        </p:nvSpPr>
        <p:spPr/>
        <p:txBody>
          <a:bodyPr/>
          <a:lstStyle/>
          <a:p>
            <a:r>
              <a:rPr lang="en-US" smtClean="0"/>
              <a:t>Rural Traffic Incident Management Training in Nebraska</a:t>
            </a:r>
            <a:endParaRPr lang="en-US" dirty="0"/>
          </a:p>
        </p:txBody>
      </p:sp>
      <p:sp>
        <p:nvSpPr>
          <p:cNvPr id="4" name="Slide Number Placeholder 3"/>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34663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4317A-24D5-4FB0-99B0-E2461DA89F91}" type="datetime1">
              <a:rPr lang="en-US" smtClean="0"/>
              <a:t>9/21/2012</a:t>
            </a:fld>
            <a:endParaRPr lang="en-US" dirty="0"/>
          </a:p>
        </p:txBody>
      </p:sp>
      <p:sp>
        <p:nvSpPr>
          <p:cNvPr id="6" name="Footer Placeholder 5"/>
          <p:cNvSpPr>
            <a:spLocks noGrp="1"/>
          </p:cNvSpPr>
          <p:nvPr>
            <p:ph type="ftr" sz="quarter" idx="11"/>
          </p:nvPr>
        </p:nvSpPr>
        <p:spPr/>
        <p:txBody>
          <a:bodyPr/>
          <a:lstStyle/>
          <a:p>
            <a:r>
              <a:rPr lang="en-US"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74184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D2C27-1FDC-4903-ABAD-3895452CCE6D}" type="datetime1">
              <a:rPr lang="en-US" smtClean="0"/>
              <a:t>9/21/2012</a:t>
            </a:fld>
            <a:endParaRPr lang="en-US" dirty="0"/>
          </a:p>
        </p:txBody>
      </p:sp>
      <p:sp>
        <p:nvSpPr>
          <p:cNvPr id="6" name="Footer Placeholder 5"/>
          <p:cNvSpPr>
            <a:spLocks noGrp="1"/>
          </p:cNvSpPr>
          <p:nvPr>
            <p:ph type="ftr" sz="quarter" idx="11"/>
          </p:nvPr>
        </p:nvSpPr>
        <p:spPr/>
        <p:txBody>
          <a:bodyPr/>
          <a:lstStyle/>
          <a:p>
            <a:r>
              <a:rPr lang="en-US"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6577C7CC-DB1D-4EC1-B2BB-E4C0BBEF0E6D}" type="slidenum">
              <a:rPr lang="en-US" smtClean="0"/>
              <a:t>‹#›</a:t>
            </a:fld>
            <a:endParaRPr lang="en-US" dirty="0"/>
          </a:p>
        </p:txBody>
      </p:sp>
    </p:spTree>
    <p:extLst>
      <p:ext uri="{BB962C8B-B14F-4D97-AF65-F5344CB8AC3E}">
        <p14:creationId xmlns:p14="http://schemas.microsoft.com/office/powerpoint/2010/main" val="124695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02695-964F-4F1D-A1FF-14782E07EF91}" type="datetime1">
              <a:rPr lang="en-US" smtClean="0"/>
              <a:t>9/21/2012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Rural Traffic Incident Management Training in Nebraska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7C7CC-DB1D-4EC1-B2BB-E4C0BBEF0E6D}" type="slidenum">
              <a:rPr lang="en-US" smtClean="0"/>
              <a:t>‹#›</a:t>
            </a:fld>
            <a:endParaRPr lang="en-US" dirty="0"/>
          </a:p>
        </p:txBody>
      </p:sp>
    </p:spTree>
    <p:extLst>
      <p:ext uri="{BB962C8B-B14F-4D97-AF65-F5344CB8AC3E}">
        <p14:creationId xmlns:p14="http://schemas.microsoft.com/office/powerpoint/2010/main" val="271244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ndortraveler.mobi/" TargetMode="External"/><Relationship Id="rId3" Type="http://schemas.openxmlformats.org/officeDocument/2006/relationships/hyperlink" Target="http://upload.wikimedia.org/wikipedia/commons/2/24/Interstate_80_map.png"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hyperlink" Target="http://www.ops.fhwa.dot.gov/eto_tim_pse/publications/timhandbook/fig8_longdesc.ht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tim.ne.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Jim.McGee@Nebraska.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itchFamily="18" charset="0"/>
              </a:rPr>
              <a:t>Interstate-80 Winter Operations Coalition</a:t>
            </a:r>
            <a:br>
              <a:rPr lang="en-US" dirty="0" smtClean="0">
                <a:latin typeface="Palatino Linotype" pitchFamily="18" charset="0"/>
              </a:rPr>
            </a:br>
            <a:r>
              <a:rPr lang="en-US" sz="1300" dirty="0" smtClean="0">
                <a:latin typeface="Palatino Linotype" pitchFamily="18" charset="0"/>
              </a:rPr>
              <a:t>Jim McGee MPA</a:t>
            </a:r>
            <a:br>
              <a:rPr lang="en-US" sz="1300" dirty="0" smtClean="0">
                <a:latin typeface="Palatino Linotype" pitchFamily="18" charset="0"/>
              </a:rPr>
            </a:br>
            <a:r>
              <a:rPr lang="en-US" sz="1300" dirty="0" smtClean="0">
                <a:latin typeface="Palatino Linotype" pitchFamily="18" charset="0"/>
              </a:rPr>
              <a:t>September 25, 2012</a:t>
            </a:r>
            <a:br>
              <a:rPr lang="en-US" sz="1300" dirty="0" smtClean="0">
                <a:latin typeface="Palatino Linotype" pitchFamily="18" charset="0"/>
              </a:rPr>
            </a:br>
            <a:r>
              <a:rPr lang="en-US" sz="1300" dirty="0" smtClean="0">
                <a:latin typeface="Palatino Linotype" pitchFamily="18" charset="0"/>
              </a:rPr>
              <a:t>Reno, NV</a:t>
            </a:r>
            <a:endParaRPr lang="en-US" sz="1300" dirty="0">
              <a:latin typeface="Palatino Linotype" pitchFamily="18" charset="0"/>
            </a:endParaRPr>
          </a:p>
        </p:txBody>
      </p:sp>
      <p:pic>
        <p:nvPicPr>
          <p:cNvPr id="4" name="Content Placeholder 6" descr="I80background.jpg"/>
          <p:cNvPicPr>
            <a:picLocks noGrp="1" noChangeAspect="1"/>
          </p:cNvPicPr>
          <p:nvPr>
            <p:ph idx="1"/>
          </p:nvPr>
        </p:nvPicPr>
        <p:blipFill>
          <a:blip r:embed="rId2" cstate="print"/>
          <a:stretch>
            <a:fillRect/>
          </a:stretch>
        </p:blipFill>
        <p:spPr>
          <a:xfrm>
            <a:off x="2552007" y="2853185"/>
            <a:ext cx="4039985" cy="2019993"/>
          </a:xfrm>
          <a:prstGeom prst="rect">
            <a:avLst/>
          </a:prstGeom>
        </p:spPr>
      </p:pic>
      <p:sp>
        <p:nvSpPr>
          <p:cNvPr id="3" name="Date Placeholder 2"/>
          <p:cNvSpPr>
            <a:spLocks noGrp="1"/>
          </p:cNvSpPr>
          <p:nvPr>
            <p:ph type="dt" sz="half" idx="10"/>
          </p:nvPr>
        </p:nvSpPr>
        <p:spPr/>
        <p:txBody>
          <a:bodyPr/>
          <a:lstStyle/>
          <a:p>
            <a:fld id="{A64F69DA-8E5F-4457-81F9-8C3A5ED4C941}"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6577C7CC-DB1D-4EC1-B2BB-E4C0BBEF0E6D}" type="slidenum">
              <a:rPr lang="en-US" smtClean="0"/>
              <a:t>1</a:t>
            </a:fld>
            <a:endParaRPr lang="en-US" dirty="0"/>
          </a:p>
        </p:txBody>
      </p:sp>
    </p:spTree>
    <p:extLst>
      <p:ext uri="{BB962C8B-B14F-4D97-AF65-F5344CB8AC3E}">
        <p14:creationId xmlns:p14="http://schemas.microsoft.com/office/powerpoint/2010/main" val="152109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Palatino Linotype" pitchFamily="18" charset="0"/>
              </a:rPr>
              <a:t>What Differences: Rural and  Urban Traffic Incident </a:t>
            </a:r>
            <a:r>
              <a:rPr lang="en-US" sz="3100" dirty="0">
                <a:latin typeface="Palatino Linotype" pitchFamily="18" charset="0"/>
              </a:rPr>
              <a:t>Management</a:t>
            </a:r>
            <a:r>
              <a:rPr lang="en-US" sz="3100" dirty="0" smtClean="0">
                <a:latin typeface="Palatino Linotype" pitchFamily="18" charset="0"/>
              </a:rPr>
              <a:t>?</a:t>
            </a:r>
            <a:br>
              <a:rPr lang="en-US" sz="3100" dirty="0" smtClean="0">
                <a:latin typeface="Palatino Linotype" pitchFamily="18" charset="0"/>
              </a:rPr>
            </a:br>
            <a:r>
              <a:rPr lang="en-US" sz="2200" dirty="0" smtClean="0">
                <a:latin typeface="Palatino Linotype" pitchFamily="18" charset="0"/>
              </a:rPr>
              <a:t>Mostly the same issues; however…</a:t>
            </a:r>
            <a:endParaRPr lang="en-US" sz="2200" b="1" dirty="0">
              <a:solidFill>
                <a:srgbClr val="FF0000"/>
              </a:solidFill>
              <a:latin typeface="Palatino Linotype"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latin typeface="Palatino Linotype" pitchFamily="18" charset="0"/>
            </a:endParaRPr>
          </a:p>
          <a:p>
            <a:pPr>
              <a:buFont typeface="Wingdings" pitchFamily="2" charset="2"/>
              <a:buChar char="q"/>
            </a:pPr>
            <a:r>
              <a:rPr lang="en-US" dirty="0" smtClean="0">
                <a:latin typeface="Palatino Linotype" pitchFamily="18" charset="0"/>
              </a:rPr>
              <a:t>Remoteness</a:t>
            </a:r>
          </a:p>
          <a:p>
            <a:pPr>
              <a:buFont typeface="Wingdings" pitchFamily="2" charset="2"/>
              <a:buChar char="q"/>
            </a:pPr>
            <a:r>
              <a:rPr lang="en-US" dirty="0" smtClean="0">
                <a:latin typeface="Palatino Linotype" pitchFamily="18" charset="0"/>
              </a:rPr>
              <a:t>Golden Hour </a:t>
            </a:r>
          </a:p>
          <a:p>
            <a:pPr>
              <a:buFont typeface="Wingdings" pitchFamily="2" charset="2"/>
              <a:buChar char="q"/>
            </a:pPr>
            <a:r>
              <a:rPr lang="en-US" dirty="0" smtClean="0">
                <a:latin typeface="Palatino Linotype" pitchFamily="18" charset="0"/>
              </a:rPr>
              <a:t>Delayed incident detection and response</a:t>
            </a:r>
          </a:p>
          <a:p>
            <a:pPr>
              <a:buFont typeface="Wingdings" pitchFamily="2" charset="2"/>
              <a:buChar char="q"/>
            </a:pPr>
            <a:r>
              <a:rPr lang="en-US" dirty="0" smtClean="0">
                <a:latin typeface="Palatino Linotype" pitchFamily="18" charset="0"/>
              </a:rPr>
              <a:t>Long distances</a:t>
            </a:r>
          </a:p>
          <a:p>
            <a:pPr>
              <a:buFont typeface="Wingdings" pitchFamily="2" charset="2"/>
              <a:buChar char="q"/>
            </a:pPr>
            <a:r>
              <a:rPr lang="en-US" dirty="0" smtClean="0">
                <a:latin typeface="Palatino Linotype" pitchFamily="18" charset="0"/>
              </a:rPr>
              <a:t>Multi-state corridors</a:t>
            </a:r>
          </a:p>
          <a:p>
            <a:pPr>
              <a:buFont typeface="Wingdings" pitchFamily="2" charset="2"/>
              <a:buChar char="q"/>
            </a:pPr>
            <a:r>
              <a:rPr lang="en-US" dirty="0" smtClean="0">
                <a:latin typeface="Palatino Linotype" pitchFamily="18" charset="0"/>
              </a:rPr>
              <a:t> Communications issues</a:t>
            </a:r>
          </a:p>
          <a:p>
            <a:pPr>
              <a:buFont typeface="Wingdings" pitchFamily="2" charset="2"/>
              <a:buChar char="q"/>
            </a:pPr>
            <a:r>
              <a:rPr lang="en-US" dirty="0" smtClean="0">
                <a:latin typeface="Palatino Linotype" pitchFamily="18" charset="0"/>
              </a:rPr>
              <a:t> Commercial freight volume</a:t>
            </a:r>
          </a:p>
          <a:p>
            <a:pPr>
              <a:buFont typeface="Wingdings" pitchFamily="2" charset="2"/>
              <a:buChar char="q"/>
            </a:pPr>
            <a:r>
              <a:rPr lang="en-US" dirty="0" smtClean="0">
                <a:latin typeface="Palatino Linotype" pitchFamily="18" charset="0"/>
              </a:rPr>
              <a:t>Volunteer Responders</a:t>
            </a:r>
          </a:p>
          <a:p>
            <a:pPr>
              <a:buFont typeface="Wingdings" pitchFamily="2" charset="2"/>
              <a:buChar char="q"/>
            </a:pPr>
            <a:r>
              <a:rPr lang="en-US" dirty="0" smtClean="0">
                <a:latin typeface="Palatino Linotype" pitchFamily="18" charset="0"/>
              </a:rPr>
              <a:t>Lack of mass care housing, medical services, food</a:t>
            </a:r>
          </a:p>
          <a:p>
            <a:pPr>
              <a:buFont typeface="Wingdings" pitchFamily="2" charset="2"/>
              <a:buChar char="q"/>
            </a:pPr>
            <a:r>
              <a:rPr lang="en-US" b="1" dirty="0">
                <a:solidFill>
                  <a:srgbClr val="FF0000"/>
                </a:solidFill>
                <a:latin typeface="Palatino Linotype" pitchFamily="18" charset="0"/>
              </a:rPr>
              <a:t>TIM training opportunities are nights and week ends for rural volunteer responders</a:t>
            </a:r>
            <a:r>
              <a:rPr lang="en-US" sz="3600" b="1" dirty="0">
                <a:solidFill>
                  <a:srgbClr val="FF0000"/>
                </a:solidFill>
                <a:latin typeface="Palatino Linotype" pitchFamily="18" charset="0"/>
              </a:rPr>
              <a:t>! </a:t>
            </a:r>
            <a:br>
              <a:rPr lang="en-US" sz="3600" b="1" dirty="0">
                <a:solidFill>
                  <a:srgbClr val="FF0000"/>
                </a:solidFill>
                <a:latin typeface="Palatino Linotype" pitchFamily="18" charset="0"/>
              </a:rPr>
            </a:br>
            <a:endParaRPr lang="en-US" sz="3600" dirty="0"/>
          </a:p>
          <a:p>
            <a:pPr>
              <a:buFont typeface="Wingdings" pitchFamily="2" charset="2"/>
              <a:buChar char="q"/>
            </a:pPr>
            <a:endParaRPr lang="en-US" dirty="0" smtClean="0">
              <a:latin typeface="Palatino Linotype" pitchFamily="18" charset="0"/>
            </a:endParaRPr>
          </a:p>
        </p:txBody>
      </p:sp>
      <p:sp>
        <p:nvSpPr>
          <p:cNvPr id="8" name="Date Placeholder 7"/>
          <p:cNvSpPr>
            <a:spLocks noGrp="1"/>
          </p:cNvSpPr>
          <p:nvPr>
            <p:ph type="dt" sz="half" idx="10"/>
          </p:nvPr>
        </p:nvSpPr>
        <p:spPr/>
        <p:txBody>
          <a:bodyPr/>
          <a:lstStyle/>
          <a:p>
            <a:fld id="{2E9F4E81-D27C-41E1-A703-721AAB024243}" type="datetime1">
              <a:rPr lang="en-US" smtClean="0"/>
              <a:t>9/21/2012</a:t>
            </a:fld>
            <a:endParaRPr lang="en-US" dirty="0"/>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9" name="Slide Number Placeholder 8"/>
          <p:cNvSpPr>
            <a:spLocks noGrp="1"/>
          </p:cNvSpPr>
          <p:nvPr>
            <p:ph type="sldNum" sz="quarter" idx="12"/>
          </p:nvPr>
        </p:nvSpPr>
        <p:spPr/>
        <p:txBody>
          <a:bodyPr/>
          <a:lstStyle/>
          <a:p>
            <a:fld id="{4B789F14-C752-43E2-B5C3-E5A829DD8DF9}" type="slidenum">
              <a:rPr lang="en-US" smtClean="0"/>
              <a:t>10</a:t>
            </a:fld>
            <a:endParaRPr lang="en-US" dirty="0"/>
          </a:p>
        </p:txBody>
      </p:sp>
      <p:pic>
        <p:nvPicPr>
          <p:cNvPr id="13" name="Picture 4"/>
          <p:cNvPicPr>
            <a:picLocks noChangeAspect="1" noChangeArrowheads="1"/>
          </p:cNvPicPr>
          <p:nvPr/>
        </p:nvPicPr>
        <p:blipFill>
          <a:blip r:embed="rId3" cstate="print"/>
          <a:srcRect/>
          <a:stretch>
            <a:fillRect/>
          </a:stretch>
        </p:blipFill>
        <p:spPr bwMode="auto">
          <a:xfrm>
            <a:off x="7315200" y="2133600"/>
            <a:ext cx="1000125" cy="1000125"/>
          </a:xfrm>
          <a:prstGeom prst="rect">
            <a:avLst/>
          </a:prstGeom>
          <a:noFill/>
          <a:ln w="9525">
            <a:noFill/>
            <a:miter lim="800000"/>
            <a:headEnd/>
            <a:tailEnd/>
          </a:ln>
          <a:effectLst/>
        </p:spPr>
      </p:pic>
    </p:spTree>
    <p:extLst>
      <p:ext uri="{BB962C8B-B14F-4D97-AF65-F5344CB8AC3E}">
        <p14:creationId xmlns:p14="http://schemas.microsoft.com/office/powerpoint/2010/main" val="50283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itchFamily="18" charset="0"/>
                <a:cs typeface="Arial" pitchFamily="34" charset="0"/>
              </a:rPr>
              <a:t>Engineering, Education, Enforcement and EMS</a:t>
            </a:r>
            <a:endParaRPr lang="en-US" dirty="0">
              <a:latin typeface="Palatino Linotype" pitchFamily="18" charset="0"/>
              <a:cs typeface="Arial" pitchFamily="34" charset="0"/>
            </a:endParaRPr>
          </a:p>
        </p:txBody>
      </p:sp>
      <p:sp>
        <p:nvSpPr>
          <p:cNvPr id="4" name="Content Placeholder 3"/>
          <p:cNvSpPr>
            <a:spLocks noGrp="1"/>
          </p:cNvSpPr>
          <p:nvPr>
            <p:ph sz="half" idx="1"/>
          </p:nvPr>
        </p:nvSpPr>
        <p:spPr/>
        <p:txBody>
          <a:bodyPr>
            <a:normAutofit fontScale="62500" lnSpcReduction="20000"/>
          </a:bodyPr>
          <a:lstStyle/>
          <a:p>
            <a:r>
              <a:rPr lang="en-US" sz="3600" dirty="0" smtClean="0">
                <a:latin typeface="Palatino Linotype" pitchFamily="18" charset="0"/>
              </a:rPr>
              <a:t>Highway safety professionals have long utilized </a:t>
            </a:r>
            <a:r>
              <a:rPr lang="en-US" sz="3600" b="1" dirty="0" smtClean="0">
                <a:latin typeface="Palatino Linotype" pitchFamily="18" charset="0"/>
              </a:rPr>
              <a:t>engineering, education </a:t>
            </a:r>
            <a:r>
              <a:rPr lang="en-US" sz="3600" dirty="0" smtClean="0">
                <a:latin typeface="Palatino Linotype" pitchFamily="18" charset="0"/>
              </a:rPr>
              <a:t>and </a:t>
            </a:r>
            <a:r>
              <a:rPr lang="en-US" sz="3600" b="1" dirty="0" smtClean="0">
                <a:latin typeface="Palatino Linotype" pitchFamily="18" charset="0"/>
              </a:rPr>
              <a:t>enforcement</a:t>
            </a:r>
            <a:r>
              <a:rPr lang="en-US" sz="3600" dirty="0" smtClean="0">
                <a:latin typeface="Palatino Linotype" pitchFamily="18" charset="0"/>
              </a:rPr>
              <a:t> approaches. </a:t>
            </a:r>
          </a:p>
          <a:p>
            <a:r>
              <a:rPr lang="en-US" sz="3600" dirty="0" smtClean="0">
                <a:latin typeface="Palatino Linotype" pitchFamily="18" charset="0"/>
              </a:rPr>
              <a:t>The 4th “E” –</a:t>
            </a:r>
            <a:r>
              <a:rPr lang="en-US" sz="3600" b="1" dirty="0" smtClean="0">
                <a:latin typeface="Palatino Linotype" pitchFamily="18" charset="0"/>
              </a:rPr>
              <a:t>EMS</a:t>
            </a:r>
            <a:r>
              <a:rPr lang="en-US" sz="3600" dirty="0" smtClean="0">
                <a:latin typeface="Palatino Linotype" pitchFamily="18" charset="0"/>
              </a:rPr>
              <a:t>-  is less familiar. </a:t>
            </a:r>
          </a:p>
          <a:p>
            <a:r>
              <a:rPr lang="en-US" sz="3600" dirty="0" smtClean="0">
                <a:latin typeface="Palatino Linotype" pitchFamily="18" charset="0"/>
              </a:rPr>
              <a:t>Overall risk of death was 25%  lower when provided at Level 1  Trauma Center</a:t>
            </a:r>
          </a:p>
          <a:p>
            <a:r>
              <a:rPr lang="en-US" sz="3600" dirty="0" smtClean="0">
                <a:latin typeface="Palatino Linotype" pitchFamily="18" charset="0"/>
              </a:rPr>
              <a:t>Counties with coordinated   systems for trauma care have rates as much as 50% lower than counties without trauma systems.</a:t>
            </a:r>
            <a:endParaRPr lang="en-US" sz="3600" dirty="0">
              <a:latin typeface="Palatino Linotype" pitchFamily="18" charset="0"/>
            </a:endParaRPr>
          </a:p>
        </p:txBody>
      </p:sp>
      <p:pic>
        <p:nvPicPr>
          <p:cNvPr id="5" name="Picture 2"/>
          <p:cNvPicPr>
            <a:picLocks noGrp="1" noChangeAspect="1" noChangeArrowheads="1"/>
          </p:cNvPicPr>
          <p:nvPr>
            <p:ph sz="half" idx="2"/>
          </p:nvPr>
        </p:nvPicPr>
        <p:blipFill>
          <a:blip r:embed="rId2" cstate="print"/>
          <a:stretch>
            <a:fillRect/>
          </a:stretch>
        </p:blipFill>
        <p:spPr bwMode="auto">
          <a:xfrm>
            <a:off x="4648200" y="2525063"/>
            <a:ext cx="4038600" cy="312073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F1A28AA5-8017-44C3-BE28-47428776BE28}" type="datetime1">
              <a:rPr lang="en-US" smtClean="0"/>
              <a:t>9/21/2012</a:t>
            </a:fld>
            <a:endParaRPr lang="en-US" dirty="0"/>
          </a:p>
        </p:txBody>
      </p:sp>
      <p:sp>
        <p:nvSpPr>
          <p:cNvPr id="6" name="Footer Placeholder 5"/>
          <p:cNvSpPr>
            <a:spLocks noGrp="1"/>
          </p:cNvSpPr>
          <p:nvPr>
            <p:ph type="ftr" sz="quarter" idx="11"/>
          </p:nvPr>
        </p:nvSpPr>
        <p:spPr/>
        <p:txBody>
          <a:bodyPr/>
          <a:lstStyle/>
          <a:p>
            <a:r>
              <a:rPr lang="en-US"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6577C7CC-DB1D-4EC1-B2BB-E4C0BBEF0E6D}" type="slidenum">
              <a:rPr lang="en-US" smtClean="0"/>
              <a:t>11</a:t>
            </a:fld>
            <a:endParaRPr lang="en-US" dirty="0"/>
          </a:p>
        </p:txBody>
      </p:sp>
    </p:spTree>
    <p:extLst>
      <p:ext uri="{BB962C8B-B14F-4D97-AF65-F5344CB8AC3E}">
        <p14:creationId xmlns:p14="http://schemas.microsoft.com/office/powerpoint/2010/main" val="396129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Palatino Linotype" pitchFamily="18" charset="0"/>
                <a:cs typeface="Arial" pitchFamily="34" charset="0"/>
              </a:rPr>
              <a:t>Rural Facts</a:t>
            </a:r>
            <a:endParaRPr lang="en-US" dirty="0">
              <a:solidFill>
                <a:srgbClr val="002060"/>
              </a:solidFill>
              <a:latin typeface="Palatino Linotype" pitchFamily="18" charset="0"/>
              <a:cs typeface="Arial" pitchFamily="34" charset="0"/>
            </a:endParaRPr>
          </a:p>
        </p:txBody>
      </p:sp>
      <p:sp>
        <p:nvSpPr>
          <p:cNvPr id="3" name="Content Placeholder 2"/>
          <p:cNvSpPr>
            <a:spLocks noGrp="1"/>
          </p:cNvSpPr>
          <p:nvPr>
            <p:ph sz="half" idx="1"/>
          </p:nvPr>
        </p:nvSpPr>
        <p:spPr/>
        <p:txBody>
          <a:bodyPr>
            <a:normAutofit/>
          </a:bodyPr>
          <a:lstStyle/>
          <a:p>
            <a:pPr>
              <a:buFont typeface="Wingdings" pitchFamily="2" charset="2"/>
              <a:buChar char="q"/>
            </a:pPr>
            <a:r>
              <a:rPr lang="en-US" sz="2000" dirty="0" smtClean="0">
                <a:latin typeface="Palatino Linotype" pitchFamily="18" charset="0"/>
                <a:cs typeface="Arial" pitchFamily="34" charset="0"/>
              </a:rPr>
              <a:t>23% of the USA population live in rural areas but rural crashes account for </a:t>
            </a:r>
            <a:r>
              <a:rPr lang="en-US" sz="2000" b="1" dirty="0" smtClean="0">
                <a:latin typeface="Palatino Linotype" pitchFamily="18" charset="0"/>
                <a:cs typeface="Arial" pitchFamily="34" charset="0"/>
              </a:rPr>
              <a:t>55%</a:t>
            </a:r>
            <a:r>
              <a:rPr lang="en-US" sz="2000" dirty="0" smtClean="0">
                <a:latin typeface="Palatino Linotype" pitchFamily="18" charset="0"/>
                <a:cs typeface="Arial" pitchFamily="34" charset="0"/>
              </a:rPr>
              <a:t> of all traffic fatalities</a:t>
            </a:r>
          </a:p>
          <a:p>
            <a:pPr>
              <a:buFont typeface="Wingdings" pitchFamily="2" charset="2"/>
              <a:buChar char="q"/>
            </a:pPr>
            <a:r>
              <a:rPr lang="en-US" sz="2000" dirty="0" smtClean="0">
                <a:latin typeface="Palatino Linotype" pitchFamily="18" charset="0"/>
                <a:cs typeface="Arial" pitchFamily="34" charset="0"/>
              </a:rPr>
              <a:t>2-lane county roads are the most dangerous</a:t>
            </a:r>
          </a:p>
          <a:p>
            <a:pPr>
              <a:buFont typeface="Wingdings" pitchFamily="2" charset="2"/>
              <a:buChar char="q"/>
            </a:pPr>
            <a:r>
              <a:rPr lang="en-US" sz="2000" dirty="0" smtClean="0">
                <a:latin typeface="Palatino Linotype" pitchFamily="18" charset="0"/>
                <a:cs typeface="Arial" pitchFamily="34" charset="0"/>
              </a:rPr>
              <a:t>Typical crashes are off-road, 1-car accidents, young victims</a:t>
            </a:r>
          </a:p>
          <a:p>
            <a:pPr>
              <a:buFont typeface="Wingdings" pitchFamily="2" charset="2"/>
              <a:buChar char="q"/>
            </a:pPr>
            <a:r>
              <a:rPr lang="en-US" sz="2000" dirty="0" smtClean="0">
                <a:latin typeface="Palatino Linotype" pitchFamily="18" charset="0"/>
                <a:cs typeface="Arial" pitchFamily="34" charset="0"/>
              </a:rPr>
              <a:t>Golden Hour: Delayed discovery, stabilization, and transport complicated by long distances</a:t>
            </a:r>
            <a:endParaRPr lang="en-US" sz="2000" dirty="0">
              <a:latin typeface="Palatino Linotype" pitchFamily="18" charset="0"/>
              <a:cs typeface="Arial" pitchFamily="34" charset="0"/>
            </a:endParaRPr>
          </a:p>
        </p:txBody>
      </p:sp>
      <p:sp>
        <p:nvSpPr>
          <p:cNvPr id="5" name="Footer Placeholder 4"/>
          <p:cNvSpPr>
            <a:spLocks noGrp="1"/>
          </p:cNvSpPr>
          <p:nvPr>
            <p:ph type="ftr" sz="quarter" idx="11"/>
          </p:nvPr>
        </p:nvSpPr>
        <p:spPr>
          <a:xfrm>
            <a:off x="3200400" y="6324600"/>
            <a:ext cx="2895600" cy="365125"/>
          </a:xfrm>
        </p:spPr>
        <p:txBody>
          <a:bodyPr/>
          <a:lstStyle/>
          <a:p>
            <a:r>
              <a:rPr lang="en-US" dirty="0" smtClean="0"/>
              <a:t>Rural Traffic Incident Management Training in Nebraska</a:t>
            </a:r>
            <a:endParaRPr lang="en-US" dirty="0"/>
          </a:p>
        </p:txBody>
      </p:sp>
      <p:pic>
        <p:nvPicPr>
          <p:cNvPr id="7" name="Content Placeholder 7"/>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4455"/>
            <a:ext cx="4038600" cy="2517453"/>
          </a:xfrm>
          <a:prstGeom prst="rect">
            <a:avLst/>
          </a:prstGeom>
        </p:spPr>
      </p:pic>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802" y="685800"/>
            <a:ext cx="2047961" cy="1535358"/>
          </a:xfrm>
          <a:prstGeom prst="rect">
            <a:avLst/>
          </a:prstGeom>
        </p:spPr>
      </p:pic>
      <p:sp>
        <p:nvSpPr>
          <p:cNvPr id="4" name="Date Placeholder 3"/>
          <p:cNvSpPr>
            <a:spLocks noGrp="1"/>
          </p:cNvSpPr>
          <p:nvPr>
            <p:ph type="dt" sz="half" idx="10"/>
          </p:nvPr>
        </p:nvSpPr>
        <p:spPr/>
        <p:txBody>
          <a:bodyPr/>
          <a:lstStyle/>
          <a:p>
            <a:fld id="{2FF2C12A-F087-4F72-8F2E-EA6CC46B8324}" type="datetime1">
              <a:rPr lang="en-US" smtClean="0"/>
              <a:t>9/21/2012</a:t>
            </a:fld>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12</a:t>
            </a:fld>
            <a:endParaRPr lang="en-US" dirty="0"/>
          </a:p>
        </p:txBody>
      </p:sp>
      <p:sp>
        <p:nvSpPr>
          <p:cNvPr id="10" name="Rectangle 9"/>
          <p:cNvSpPr/>
          <p:nvPr/>
        </p:nvSpPr>
        <p:spPr>
          <a:xfrm>
            <a:off x="2209800" y="39469"/>
            <a:ext cx="4572000" cy="646331"/>
          </a:xfrm>
          <a:prstGeom prst="rect">
            <a:avLst/>
          </a:prstGeom>
        </p:spPr>
        <p:txBody>
          <a:bodyPr>
            <a:spAutoFit/>
          </a:bodyPr>
          <a:lstStyle/>
          <a:p>
            <a:pPr algn="ctr"/>
            <a:r>
              <a:rPr lang="en-US" b="1" i="1" dirty="0">
                <a:solidFill>
                  <a:srgbClr val="FF0000"/>
                </a:solidFill>
                <a:latin typeface="Palatino Linotype" pitchFamily="18" charset="0"/>
              </a:rPr>
              <a:t>Changing Traffic Incident Management by Training a Nation of Responders…</a:t>
            </a:r>
          </a:p>
        </p:txBody>
      </p:sp>
    </p:spTree>
    <p:extLst>
      <p:ext uri="{BB962C8B-B14F-4D97-AF65-F5344CB8AC3E}">
        <p14:creationId xmlns:p14="http://schemas.microsoft.com/office/powerpoint/2010/main" val="30304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b="1" dirty="0" smtClean="0">
                <a:latin typeface="Palatino Linotype" pitchFamily="18" charset="0"/>
              </a:rPr>
              <a:t>Rural Fact: </a:t>
            </a:r>
            <a:br>
              <a:rPr lang="en-US" b="1" dirty="0" smtClean="0">
                <a:latin typeface="Palatino Linotype" pitchFamily="18" charset="0"/>
              </a:rPr>
            </a:br>
            <a:r>
              <a:rPr lang="en-US" sz="1800" b="1" dirty="0" smtClean="0">
                <a:latin typeface="Palatino Linotype" pitchFamily="18" charset="0"/>
              </a:rPr>
              <a:t>The Golden Hour is Critical in Rural America!</a:t>
            </a:r>
          </a:p>
        </p:txBody>
      </p:sp>
      <p:sp>
        <p:nvSpPr>
          <p:cNvPr id="19459" name="Rectangle 3"/>
          <p:cNvSpPr>
            <a:spLocks noGrp="1" noChangeArrowheads="1"/>
          </p:cNvSpPr>
          <p:nvPr>
            <p:ph sz="half" idx="1"/>
          </p:nvPr>
        </p:nvSpPr>
        <p:spPr>
          <a:solidFill>
            <a:schemeClr val="bg2">
              <a:lumMod val="90000"/>
            </a:schemeClr>
          </a:solidFill>
        </p:spPr>
        <p:txBody>
          <a:bodyPr>
            <a:normAutofit fontScale="92500"/>
          </a:bodyPr>
          <a:lstStyle/>
          <a:p>
            <a:pPr eaLnBrk="1" hangingPunct="1">
              <a:lnSpc>
                <a:spcPct val="90000"/>
              </a:lnSpc>
              <a:buFont typeface="Wingdings" pitchFamily="2" charset="2"/>
              <a:buChar char="q"/>
            </a:pPr>
            <a:r>
              <a:rPr lang="en-US" sz="2800" dirty="0" smtClean="0">
                <a:latin typeface="Palatino Linotype" pitchFamily="18" charset="0"/>
              </a:rPr>
              <a:t>Response time has a well-documented relationship to likelihood of crash survival. </a:t>
            </a:r>
          </a:p>
          <a:p>
            <a:pPr eaLnBrk="1" hangingPunct="1">
              <a:lnSpc>
                <a:spcPct val="90000"/>
              </a:lnSpc>
              <a:buFont typeface="Wingdings" pitchFamily="2" charset="2"/>
              <a:buChar char="q"/>
            </a:pPr>
            <a:r>
              <a:rPr lang="en-US" sz="2800" dirty="0" smtClean="0">
                <a:latin typeface="Palatino Linotype" pitchFamily="18" charset="0"/>
              </a:rPr>
              <a:t>For seriously injured patients, arrival at the hospital within the </a:t>
            </a:r>
            <a:r>
              <a:rPr lang="en-US" sz="2800" dirty="0" smtClean="0">
                <a:solidFill>
                  <a:schemeClr val="accent6">
                    <a:lumMod val="75000"/>
                  </a:schemeClr>
                </a:solidFill>
                <a:latin typeface="Palatino Linotype" pitchFamily="18" charset="0"/>
              </a:rPr>
              <a:t>“golden hour”</a:t>
            </a:r>
            <a:r>
              <a:rPr lang="en-US" sz="2800" dirty="0" smtClean="0">
                <a:latin typeface="Palatino Linotype" pitchFamily="18" charset="0"/>
              </a:rPr>
              <a:t> after the crash is considered a strong predictor of patient outcome. </a:t>
            </a:r>
          </a:p>
          <a:p>
            <a:pPr eaLnBrk="1" hangingPunct="1">
              <a:lnSpc>
                <a:spcPct val="90000"/>
              </a:lnSpc>
            </a:pPr>
            <a:endParaRPr lang="en-US" sz="2800" dirty="0" smtClean="0">
              <a:latin typeface="+mn-lt"/>
            </a:endParaRPr>
          </a:p>
          <a:p>
            <a:pPr eaLnBrk="1" hangingPunct="1">
              <a:lnSpc>
                <a:spcPct val="90000"/>
              </a:lnSpc>
            </a:pPr>
            <a:endParaRPr lang="en-US" sz="2800" b="1" dirty="0" smtClean="0">
              <a:latin typeface="+mn-lt"/>
            </a:endParaRPr>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2" name="Date Placeholder 1"/>
          <p:cNvSpPr>
            <a:spLocks noGrp="1"/>
          </p:cNvSpPr>
          <p:nvPr>
            <p:ph type="dt" sz="half" idx="10"/>
          </p:nvPr>
        </p:nvSpPr>
        <p:spPr/>
        <p:txBody>
          <a:bodyPr/>
          <a:lstStyle/>
          <a:p>
            <a:fld id="{275FBF3A-667D-4E28-B9FE-12F4BC6E6AE8}" type="datetime1">
              <a:rPr lang="en-US" smtClean="0"/>
              <a:t>9/21/2012</a:t>
            </a:fld>
            <a:endParaRPr lang="en-US" dirty="0"/>
          </a:p>
        </p:txBody>
      </p:sp>
      <p:sp>
        <p:nvSpPr>
          <p:cNvPr id="3" name="Slide Number Placeholder 2"/>
          <p:cNvSpPr>
            <a:spLocks noGrp="1"/>
          </p:cNvSpPr>
          <p:nvPr>
            <p:ph type="sldNum" sz="quarter" idx="12"/>
          </p:nvPr>
        </p:nvSpPr>
        <p:spPr>
          <a:xfrm>
            <a:off x="6629400" y="6324600"/>
            <a:ext cx="2133600" cy="365125"/>
          </a:xfrm>
        </p:spPr>
        <p:txBody>
          <a:bodyPr/>
          <a:lstStyle/>
          <a:p>
            <a:fld id="{4B789F14-C752-43E2-B5C3-E5A829DD8DF9}" type="slidenum">
              <a:rPr lang="en-US" smtClean="0"/>
              <a:t>13</a:t>
            </a:fld>
            <a:endParaRPr lang="en-US" dirty="0"/>
          </a:p>
        </p:txBody>
      </p:sp>
      <p:sp>
        <p:nvSpPr>
          <p:cNvPr id="5" name="Rectangle 4"/>
          <p:cNvSpPr/>
          <p:nvPr/>
        </p:nvSpPr>
        <p:spPr>
          <a:xfrm>
            <a:off x="4486894" y="1447800"/>
            <a:ext cx="4572000" cy="646331"/>
          </a:xfrm>
          <a:prstGeom prst="rect">
            <a:avLst/>
          </a:prstGeom>
        </p:spPr>
        <p:txBody>
          <a:bodyPr>
            <a:spAutoFit/>
          </a:bodyPr>
          <a:lstStyle/>
          <a:p>
            <a:pPr algn="ctr"/>
            <a:r>
              <a:rPr lang="en-US" b="1" i="1" dirty="0">
                <a:solidFill>
                  <a:srgbClr val="FF0000"/>
                </a:solidFill>
                <a:latin typeface="Palatino Linotype" pitchFamily="18" charset="0"/>
              </a:rPr>
              <a:t>Changing Traffic Incident Management by Training a Nation of Responders…</a:t>
            </a:r>
          </a:p>
        </p:txBody>
      </p:sp>
      <p:pic>
        <p:nvPicPr>
          <p:cNvPr id="10"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50263"/>
            <a:ext cx="4038600" cy="3025836"/>
          </a:xfrm>
        </p:spPr>
      </p:pic>
    </p:spTree>
    <p:extLst>
      <p:ext uri="{BB962C8B-B14F-4D97-AF65-F5344CB8AC3E}">
        <p14:creationId xmlns:p14="http://schemas.microsoft.com/office/powerpoint/2010/main" val="12302824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latin typeface="Palatino Linotype" pitchFamily="18" charset="0"/>
                <a:cs typeface="Arial" pitchFamily="34" charset="0"/>
              </a:rPr>
              <a:t>Interstate-80 is Mainly Rural</a:t>
            </a:r>
            <a:endParaRPr lang="en-US" sz="2000" b="1" dirty="0">
              <a:latin typeface="Palatino Linotype" pitchFamily="18" charset="0"/>
            </a:endParaRPr>
          </a:p>
        </p:txBody>
      </p:sp>
      <p:pic>
        <p:nvPicPr>
          <p:cNvPr id="16" name="Picture 2" descr="File:Interstate 80 map.png">
            <a:hlinkClick r:id="rId3"/>
          </p:cNvPr>
          <p:cNvPicPr>
            <a:picLocks noGrp="1" noChangeAspect="1" noChangeArrowheads="1"/>
          </p:cNvPicPr>
          <p:nvPr>
            <p:ph sz="half" idx="1"/>
          </p:nvPr>
        </p:nvPicPr>
        <p:blipFill>
          <a:blip r:embed="rId4" cstate="print"/>
          <a:stretch>
            <a:fillRect/>
          </a:stretch>
        </p:blipFill>
        <p:spPr bwMode="auto">
          <a:xfrm>
            <a:off x="457200" y="2133600"/>
            <a:ext cx="4038600" cy="2271712"/>
          </a:xfrm>
          <a:prstGeom prst="rect">
            <a:avLst/>
          </a:prstGeom>
          <a:noFill/>
        </p:spPr>
      </p:pic>
      <p:sp>
        <p:nvSpPr>
          <p:cNvPr id="11" name="Content Placeholder 10"/>
          <p:cNvSpPr>
            <a:spLocks noGrp="1"/>
          </p:cNvSpPr>
          <p:nvPr>
            <p:ph sz="half" idx="2"/>
          </p:nvPr>
        </p:nvSpPr>
        <p:spPr/>
        <p:txBody>
          <a:bodyPr/>
          <a:lstStyle/>
          <a:p>
            <a:pPr marL="0" indent="0">
              <a:buNone/>
            </a:pPr>
            <a:r>
              <a:rPr lang="en-US" dirty="0" smtClean="0">
                <a:latin typeface="Palatino Linotype" pitchFamily="18" charset="0"/>
                <a:cs typeface="Arial" pitchFamily="34" charset="0"/>
              </a:rPr>
              <a:t>Western Interstate-80</a:t>
            </a:r>
          </a:p>
          <a:p>
            <a:pPr>
              <a:buFont typeface="Wingdings" pitchFamily="2" charset="2"/>
              <a:buChar char="q"/>
            </a:pPr>
            <a:r>
              <a:rPr lang="en-US" dirty="0" smtClean="0">
                <a:latin typeface="Palatino Linotype" pitchFamily="18" charset="0"/>
                <a:cs typeface="Arial" pitchFamily="34" charset="0"/>
              </a:rPr>
              <a:t>California</a:t>
            </a:r>
            <a:r>
              <a:rPr lang="en-US" dirty="0">
                <a:latin typeface="Palatino Linotype" pitchFamily="18" charset="0"/>
                <a:cs typeface="Arial" pitchFamily="34" charset="0"/>
              </a:rPr>
              <a:t>: 199 miles</a:t>
            </a:r>
          </a:p>
          <a:p>
            <a:pPr>
              <a:buFont typeface="Wingdings" pitchFamily="2" charset="2"/>
              <a:buChar char="q"/>
            </a:pPr>
            <a:r>
              <a:rPr lang="en-US" dirty="0">
                <a:latin typeface="Palatino Linotype" pitchFamily="18" charset="0"/>
                <a:cs typeface="Arial" pitchFamily="34" charset="0"/>
              </a:rPr>
              <a:t>Nevada: 410 miles</a:t>
            </a:r>
          </a:p>
          <a:p>
            <a:pPr>
              <a:buFont typeface="Wingdings" pitchFamily="2" charset="2"/>
              <a:buChar char="q"/>
            </a:pPr>
            <a:r>
              <a:rPr lang="en-US" dirty="0">
                <a:latin typeface="Palatino Linotype" pitchFamily="18" charset="0"/>
                <a:cs typeface="Arial" pitchFamily="34" charset="0"/>
              </a:rPr>
              <a:t>Utah: 196 miles</a:t>
            </a:r>
          </a:p>
          <a:p>
            <a:pPr>
              <a:buFont typeface="Wingdings" pitchFamily="2" charset="2"/>
              <a:buChar char="q"/>
            </a:pPr>
            <a:r>
              <a:rPr lang="en-US" dirty="0">
                <a:latin typeface="Palatino Linotype" pitchFamily="18" charset="0"/>
                <a:cs typeface="Arial" pitchFamily="34" charset="0"/>
              </a:rPr>
              <a:t>Wyoming: 402 miles</a:t>
            </a:r>
          </a:p>
          <a:p>
            <a:pPr>
              <a:buFont typeface="Wingdings" pitchFamily="2" charset="2"/>
              <a:buChar char="q"/>
            </a:pPr>
            <a:r>
              <a:rPr lang="en-US" dirty="0">
                <a:latin typeface="Palatino Linotype" pitchFamily="18" charset="0"/>
                <a:cs typeface="Arial" pitchFamily="34" charset="0"/>
              </a:rPr>
              <a:t>Nebraska: 455 miles</a:t>
            </a:r>
          </a:p>
          <a:p>
            <a:pPr>
              <a:buFont typeface="Wingdings" pitchFamily="2" charset="2"/>
              <a:buChar char="q"/>
            </a:pPr>
            <a:r>
              <a:rPr lang="en-US" dirty="0">
                <a:latin typeface="Palatino Linotype" pitchFamily="18" charset="0"/>
                <a:cs typeface="Arial" pitchFamily="34" charset="0"/>
              </a:rPr>
              <a:t>Iowa: 306 miles</a:t>
            </a:r>
          </a:p>
          <a:p>
            <a:endParaRPr lang="en-US" dirty="0"/>
          </a:p>
        </p:txBody>
      </p:sp>
      <p:sp>
        <p:nvSpPr>
          <p:cNvPr id="5" name="Date Placeholder 4"/>
          <p:cNvSpPr>
            <a:spLocks noGrp="1"/>
          </p:cNvSpPr>
          <p:nvPr>
            <p:ph type="dt" sz="half" idx="10"/>
          </p:nvPr>
        </p:nvSpPr>
        <p:spPr/>
        <p:txBody>
          <a:bodyPr/>
          <a:lstStyle/>
          <a:p>
            <a:fld id="{F4A825BC-9A4F-459A-AD8A-904A0CA59922}" type="datetime1">
              <a:rPr lang="en-US" smtClean="0"/>
              <a:t>9/21/2012</a:t>
            </a:fld>
            <a:endParaRPr lang="en-US" dirty="0"/>
          </a:p>
        </p:txBody>
      </p:sp>
      <p:sp>
        <p:nvSpPr>
          <p:cNvPr id="9" name="Footer Placeholder 8"/>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4B789F14-C752-43E2-B5C3-E5A829DD8DF9}" type="slidenum">
              <a:rPr lang="en-US" smtClean="0"/>
              <a:t>14</a:t>
            </a:fld>
            <a:endParaRPr lang="en-US" dirty="0"/>
          </a:p>
        </p:txBody>
      </p:sp>
      <p:pic>
        <p:nvPicPr>
          <p:cNvPr id="14" name="Content Placeholder 8" descr="NebTrucking Logo (2).jpg"/>
          <p:cNvPicPr>
            <a:picLocks noChangeAspect="1"/>
          </p:cNvPicPr>
          <p:nvPr/>
        </p:nvPicPr>
        <p:blipFill>
          <a:blip r:embed="rId5" cstate="print"/>
          <a:stretch>
            <a:fillRect/>
          </a:stretch>
        </p:blipFill>
        <p:spPr>
          <a:xfrm>
            <a:off x="7239000" y="304800"/>
            <a:ext cx="1521974" cy="1220818"/>
          </a:xfrm>
          <a:prstGeom prst="rect">
            <a:avLst/>
          </a:prstGeom>
        </p:spPr>
      </p:pic>
      <p:pic>
        <p:nvPicPr>
          <p:cNvPr id="20" name="Picture 19" descr="i80.png"/>
          <p:cNvPicPr>
            <a:picLocks noChangeAspect="1"/>
          </p:cNvPicPr>
          <p:nvPr/>
        </p:nvPicPr>
        <p:blipFill>
          <a:blip r:embed="rId6" cstate="print"/>
          <a:stretch>
            <a:fillRect/>
          </a:stretch>
        </p:blipFill>
        <p:spPr>
          <a:xfrm>
            <a:off x="832882" y="304800"/>
            <a:ext cx="647700" cy="647700"/>
          </a:xfrm>
          <a:prstGeom prst="rect">
            <a:avLst/>
          </a:prstGeom>
        </p:spPr>
      </p:pic>
      <p:pic>
        <p:nvPicPr>
          <p:cNvPr id="12" name="Picture 3" descr="new-ndor-logo"/>
          <p:cNvPicPr>
            <a:picLocks noChangeAspect="1" noChangeArrowheads="1"/>
          </p:cNvPicPr>
          <p:nvPr/>
        </p:nvPicPr>
        <p:blipFill>
          <a:blip r:embed="rId7" cstate="print"/>
          <a:stretch>
            <a:fillRect/>
          </a:stretch>
        </p:blipFill>
        <p:spPr bwMode="auto">
          <a:xfrm>
            <a:off x="5737514" y="5402101"/>
            <a:ext cx="1466850" cy="870230"/>
          </a:xfrm>
          <a:prstGeom prst="rect">
            <a:avLst/>
          </a:prstGeom>
          <a:noFill/>
          <a:ln w="9525">
            <a:noFill/>
            <a:miter lim="800000"/>
            <a:headEnd/>
            <a:tailEnd/>
          </a:ln>
        </p:spPr>
      </p:pic>
      <p:sp>
        <p:nvSpPr>
          <p:cNvPr id="3" name="Rectangle 2"/>
          <p:cNvSpPr/>
          <p:nvPr/>
        </p:nvSpPr>
        <p:spPr>
          <a:xfrm>
            <a:off x="990600" y="4800600"/>
            <a:ext cx="2500762" cy="369332"/>
          </a:xfrm>
          <a:prstGeom prst="rect">
            <a:avLst/>
          </a:prstGeom>
        </p:spPr>
        <p:txBody>
          <a:bodyPr wrap="square">
            <a:spAutoFit/>
          </a:bodyPr>
          <a:lstStyle/>
          <a:p>
            <a:r>
              <a:rPr lang="en-US" u="sng" dirty="0">
                <a:hlinkClick r:id="rId8"/>
              </a:rPr>
              <a:t>www.ndortraveler.mobi</a:t>
            </a:r>
            <a:endParaRPr lang="en-US" dirty="0"/>
          </a:p>
        </p:txBody>
      </p:sp>
      <p:pic>
        <p:nvPicPr>
          <p:cNvPr id="13" name="Content Placeholder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062" y="5171553"/>
            <a:ext cx="3047619" cy="752381"/>
          </a:xfrm>
          <a:prstGeom prst="rect">
            <a:avLst/>
          </a:prstGeom>
        </p:spPr>
      </p:pic>
    </p:spTree>
    <p:extLst>
      <p:ext uri="{BB962C8B-B14F-4D97-AF65-F5344CB8AC3E}">
        <p14:creationId xmlns:p14="http://schemas.microsoft.com/office/powerpoint/2010/main" val="99231105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custDataLst>
              <p:tags r:id="rId2"/>
            </p:custDataLst>
          </p:nvPr>
        </p:nvGrpSpPr>
        <p:grpSpPr>
          <a:xfrm>
            <a:off x="-75126" y="0"/>
            <a:ext cx="9219126" cy="1143000"/>
            <a:chOff x="-75126" y="0"/>
            <a:chExt cx="9296400" cy="1371600"/>
          </a:xfrm>
        </p:grpSpPr>
        <p:sp>
          <p:nvSpPr>
            <p:cNvPr id="5" name="Freeform 4"/>
            <p:cNvSpPr>
              <a:spLocks/>
            </p:cNvSpPr>
            <p:nvPr/>
          </p:nvSpPr>
          <p:spPr bwMode="auto">
            <a:xfrm>
              <a:off x="-75126" y="0"/>
              <a:ext cx="9296400" cy="1371600"/>
            </a:xfrm>
            <a:custGeom>
              <a:avLst/>
              <a:gdLst>
                <a:gd name="connsiteX0" fmla="*/ 2130 w 10000"/>
                <a:gd name="connsiteY0" fmla="*/ 8099 h 8099"/>
                <a:gd name="connsiteX1" fmla="*/ 10000 w 10000"/>
                <a:gd name="connsiteY1" fmla="*/ 8099 h 8099"/>
                <a:gd name="connsiteX2" fmla="*/ 10000 w 10000"/>
                <a:gd name="connsiteY2" fmla="*/ 1589 h 8099"/>
                <a:gd name="connsiteX3" fmla="*/ 2114 w 10000"/>
                <a:gd name="connsiteY3" fmla="*/ 1589 h 8099"/>
                <a:gd name="connsiteX4" fmla="*/ 0 w 10000"/>
                <a:gd name="connsiteY4" fmla="*/ 0 h 8099"/>
                <a:gd name="connsiteX5" fmla="*/ 2130 w 10000"/>
                <a:gd name="connsiteY5" fmla="*/ 8099 h 8099"/>
                <a:gd name="connsiteX0" fmla="*/ 2130 w 10000"/>
                <a:gd name="connsiteY0" fmla="*/ 10000 h 10000"/>
                <a:gd name="connsiteX1" fmla="*/ 10000 w 10000"/>
                <a:gd name="connsiteY1" fmla="*/ 10000 h 10000"/>
                <a:gd name="connsiteX2" fmla="*/ 10000 w 10000"/>
                <a:gd name="connsiteY2" fmla="*/ 1962 h 10000"/>
                <a:gd name="connsiteX3" fmla="*/ 2114 w 10000"/>
                <a:gd name="connsiteY3" fmla="*/ 1962 h 10000"/>
                <a:gd name="connsiteX4" fmla="*/ 0 w 10000"/>
                <a:gd name="connsiteY4" fmla="*/ 0 h 10000"/>
                <a:gd name="connsiteX5" fmla="*/ 1000 w 10000"/>
                <a:gd name="connsiteY5" fmla="*/ 5030 h 10000"/>
                <a:gd name="connsiteX6" fmla="*/ 2130 w 10000"/>
                <a:gd name="connsiteY6" fmla="*/ 10000 h 10000"/>
                <a:gd name="connsiteX0" fmla="*/ 2130 w 10000"/>
                <a:gd name="connsiteY0" fmla="*/ 10000 h 10000"/>
                <a:gd name="connsiteX1" fmla="*/ 10000 w 10000"/>
                <a:gd name="connsiteY1" fmla="*/ 10000 h 10000"/>
                <a:gd name="connsiteX2" fmla="*/ 10000 w 10000"/>
                <a:gd name="connsiteY2" fmla="*/ 1962 h 10000"/>
                <a:gd name="connsiteX3" fmla="*/ 2114 w 10000"/>
                <a:gd name="connsiteY3" fmla="*/ 1962 h 10000"/>
                <a:gd name="connsiteX4" fmla="*/ 0 w 10000"/>
                <a:gd name="connsiteY4" fmla="*/ 0 h 10000"/>
                <a:gd name="connsiteX5" fmla="*/ 1000 w 10000"/>
                <a:gd name="connsiteY5" fmla="*/ 5030 h 10000"/>
                <a:gd name="connsiteX6" fmla="*/ 2130 w 10000"/>
                <a:gd name="connsiteY6" fmla="*/ 10000 h 10000"/>
                <a:gd name="connsiteX0" fmla="*/ 2130 w 10000"/>
                <a:gd name="connsiteY0" fmla="*/ 10000 h 10000"/>
                <a:gd name="connsiteX1" fmla="*/ 10000 w 10000"/>
                <a:gd name="connsiteY1" fmla="*/ 10000 h 10000"/>
                <a:gd name="connsiteX2" fmla="*/ 10000 w 10000"/>
                <a:gd name="connsiteY2" fmla="*/ 1962 h 10000"/>
                <a:gd name="connsiteX3" fmla="*/ 2114 w 10000"/>
                <a:gd name="connsiteY3" fmla="*/ 1962 h 10000"/>
                <a:gd name="connsiteX4" fmla="*/ 0 w 10000"/>
                <a:gd name="connsiteY4" fmla="*/ 0 h 10000"/>
                <a:gd name="connsiteX5" fmla="*/ 500 w 10000"/>
                <a:gd name="connsiteY5" fmla="*/ 9603 h 10000"/>
                <a:gd name="connsiteX6" fmla="*/ 2130 w 10000"/>
                <a:gd name="connsiteY6" fmla="*/ 10000 h 10000"/>
                <a:gd name="connsiteX0" fmla="*/ 2297 w 10167"/>
                <a:gd name="connsiteY0" fmla="*/ 10000 h 10061"/>
                <a:gd name="connsiteX1" fmla="*/ 10167 w 10167"/>
                <a:gd name="connsiteY1" fmla="*/ 10000 h 10061"/>
                <a:gd name="connsiteX2" fmla="*/ 10167 w 10167"/>
                <a:gd name="connsiteY2" fmla="*/ 1962 h 10061"/>
                <a:gd name="connsiteX3" fmla="*/ 2281 w 10167"/>
                <a:gd name="connsiteY3" fmla="*/ 1962 h 10061"/>
                <a:gd name="connsiteX4" fmla="*/ 167 w 10167"/>
                <a:gd name="connsiteY4" fmla="*/ 0 h 10061"/>
                <a:gd name="connsiteX5" fmla="*/ 167 w 10167"/>
                <a:gd name="connsiteY5" fmla="*/ 10061 h 10061"/>
                <a:gd name="connsiteX6" fmla="*/ 2297 w 10167"/>
                <a:gd name="connsiteY6" fmla="*/ 10000 h 10061"/>
                <a:gd name="connsiteX0" fmla="*/ 2163 w 10033"/>
                <a:gd name="connsiteY0" fmla="*/ 10000 h 10061"/>
                <a:gd name="connsiteX1" fmla="*/ 10033 w 10033"/>
                <a:gd name="connsiteY1" fmla="*/ 10000 h 10061"/>
                <a:gd name="connsiteX2" fmla="*/ 10033 w 10033"/>
                <a:gd name="connsiteY2" fmla="*/ 1962 h 10061"/>
                <a:gd name="connsiteX3" fmla="*/ 2147 w 10033"/>
                <a:gd name="connsiteY3" fmla="*/ 1962 h 10061"/>
                <a:gd name="connsiteX4" fmla="*/ 33 w 10033"/>
                <a:gd name="connsiteY4" fmla="*/ 0 h 10061"/>
                <a:gd name="connsiteX5" fmla="*/ 33 w 10033"/>
                <a:gd name="connsiteY5" fmla="*/ 10061 h 10061"/>
                <a:gd name="connsiteX6" fmla="*/ 2163 w 10033"/>
                <a:gd name="connsiteY6" fmla="*/ 10000 h 10061"/>
                <a:gd name="connsiteX0" fmla="*/ 2163 w 10033"/>
                <a:gd name="connsiteY0" fmla="*/ 8171 h 8232"/>
                <a:gd name="connsiteX1" fmla="*/ 10033 w 10033"/>
                <a:gd name="connsiteY1" fmla="*/ 8171 h 8232"/>
                <a:gd name="connsiteX2" fmla="*/ 10033 w 10033"/>
                <a:gd name="connsiteY2" fmla="*/ 133 h 8232"/>
                <a:gd name="connsiteX3" fmla="*/ 2147 w 10033"/>
                <a:gd name="connsiteY3" fmla="*/ 133 h 8232"/>
                <a:gd name="connsiteX4" fmla="*/ 33 w 10033"/>
                <a:gd name="connsiteY4" fmla="*/ 0 h 8232"/>
                <a:gd name="connsiteX5" fmla="*/ 33 w 10033"/>
                <a:gd name="connsiteY5" fmla="*/ 8232 h 8232"/>
                <a:gd name="connsiteX6" fmla="*/ 2163 w 10033"/>
                <a:gd name="connsiteY6" fmla="*/ 8171 h 8232"/>
                <a:gd name="connsiteX0" fmla="*/ 2156 w 10000"/>
                <a:gd name="connsiteY0" fmla="*/ 9926 h 10000"/>
                <a:gd name="connsiteX1" fmla="*/ 10000 w 10000"/>
                <a:gd name="connsiteY1" fmla="*/ 9926 h 10000"/>
                <a:gd name="connsiteX2" fmla="*/ 10000 w 10000"/>
                <a:gd name="connsiteY2" fmla="*/ 162 h 10000"/>
                <a:gd name="connsiteX3" fmla="*/ 2140 w 10000"/>
                <a:gd name="connsiteY3" fmla="*/ 162 h 10000"/>
                <a:gd name="connsiteX4" fmla="*/ 33 w 10000"/>
                <a:gd name="connsiteY4" fmla="*/ 0 h 10000"/>
                <a:gd name="connsiteX5" fmla="*/ 33 w 10000"/>
                <a:gd name="connsiteY5" fmla="*/ 10000 h 10000"/>
                <a:gd name="connsiteX6" fmla="*/ 2156 w 10000"/>
                <a:gd name="connsiteY6" fmla="*/ 9926 h 10000"/>
                <a:gd name="connsiteX0" fmla="*/ 2156 w 10000"/>
                <a:gd name="connsiteY0" fmla="*/ 9926 h 10000"/>
                <a:gd name="connsiteX1" fmla="*/ 10000 w 10000"/>
                <a:gd name="connsiteY1" fmla="*/ 9926 h 10000"/>
                <a:gd name="connsiteX2" fmla="*/ 10000 w 10000"/>
                <a:gd name="connsiteY2" fmla="*/ 162 h 10000"/>
                <a:gd name="connsiteX3" fmla="*/ 2140 w 10000"/>
                <a:gd name="connsiteY3" fmla="*/ 162 h 10000"/>
                <a:gd name="connsiteX4" fmla="*/ 33 w 10000"/>
                <a:gd name="connsiteY4" fmla="*/ 0 h 10000"/>
                <a:gd name="connsiteX5" fmla="*/ 33 w 10000"/>
                <a:gd name="connsiteY5" fmla="*/ 10000 h 10000"/>
                <a:gd name="connsiteX6" fmla="*/ 2156 w 10000"/>
                <a:gd name="connsiteY6" fmla="*/ 9926 h 10000"/>
                <a:gd name="connsiteX0" fmla="*/ 2138 w 9982"/>
                <a:gd name="connsiteY0" fmla="*/ 9926 h 10000"/>
                <a:gd name="connsiteX1" fmla="*/ 9982 w 9982"/>
                <a:gd name="connsiteY1" fmla="*/ 9926 h 10000"/>
                <a:gd name="connsiteX2" fmla="*/ 9982 w 9982"/>
                <a:gd name="connsiteY2" fmla="*/ 162 h 10000"/>
                <a:gd name="connsiteX3" fmla="*/ 2122 w 9982"/>
                <a:gd name="connsiteY3" fmla="*/ 162 h 10000"/>
                <a:gd name="connsiteX4" fmla="*/ 15 w 9982"/>
                <a:gd name="connsiteY4" fmla="*/ 0 h 10000"/>
                <a:gd name="connsiteX5" fmla="*/ 15 w 9982"/>
                <a:gd name="connsiteY5" fmla="*/ 10000 h 10000"/>
                <a:gd name="connsiteX6" fmla="*/ 2138 w 9982"/>
                <a:gd name="connsiteY6" fmla="*/ 9926 h 10000"/>
                <a:gd name="connsiteX0" fmla="*/ 2142 w 10000"/>
                <a:gd name="connsiteY0" fmla="*/ 9926 h 9926"/>
                <a:gd name="connsiteX1" fmla="*/ 10000 w 10000"/>
                <a:gd name="connsiteY1" fmla="*/ 9926 h 9926"/>
                <a:gd name="connsiteX2" fmla="*/ 10000 w 10000"/>
                <a:gd name="connsiteY2" fmla="*/ 162 h 9926"/>
                <a:gd name="connsiteX3" fmla="*/ 2126 w 10000"/>
                <a:gd name="connsiteY3" fmla="*/ 162 h 9926"/>
                <a:gd name="connsiteX4" fmla="*/ 15 w 10000"/>
                <a:gd name="connsiteY4" fmla="*/ 0 h 9926"/>
                <a:gd name="connsiteX5" fmla="*/ 15 w 10000"/>
                <a:gd name="connsiteY5" fmla="*/ 9474 h 9926"/>
                <a:gd name="connsiteX6" fmla="*/ 2142 w 10000"/>
                <a:gd name="connsiteY6" fmla="*/ 9926 h 9926"/>
                <a:gd name="connsiteX0" fmla="*/ 2142 w 10000"/>
                <a:gd name="connsiteY0" fmla="*/ 10000 h 10075"/>
                <a:gd name="connsiteX1" fmla="*/ 10000 w 10000"/>
                <a:gd name="connsiteY1" fmla="*/ 10000 h 10075"/>
                <a:gd name="connsiteX2" fmla="*/ 10000 w 10000"/>
                <a:gd name="connsiteY2" fmla="*/ 163 h 10075"/>
                <a:gd name="connsiteX3" fmla="*/ 2126 w 10000"/>
                <a:gd name="connsiteY3" fmla="*/ 163 h 10075"/>
                <a:gd name="connsiteX4" fmla="*/ 15 w 10000"/>
                <a:gd name="connsiteY4" fmla="*/ 0 h 10075"/>
                <a:gd name="connsiteX5" fmla="*/ 15 w 10000"/>
                <a:gd name="connsiteY5" fmla="*/ 10075 h 10075"/>
                <a:gd name="connsiteX6" fmla="*/ 2142 w 10000"/>
                <a:gd name="connsiteY6" fmla="*/ 10000 h 10075"/>
                <a:gd name="connsiteX0" fmla="*/ 2142 w 10000"/>
                <a:gd name="connsiteY0" fmla="*/ 10000 h 10075"/>
                <a:gd name="connsiteX1" fmla="*/ 10000 w 10000"/>
                <a:gd name="connsiteY1" fmla="*/ 10000 h 10075"/>
                <a:gd name="connsiteX2" fmla="*/ 10000 w 10000"/>
                <a:gd name="connsiteY2" fmla="*/ 163 h 10075"/>
                <a:gd name="connsiteX3" fmla="*/ 2126 w 10000"/>
                <a:gd name="connsiteY3" fmla="*/ 163 h 10075"/>
                <a:gd name="connsiteX4" fmla="*/ 15 w 10000"/>
                <a:gd name="connsiteY4" fmla="*/ 0 h 10075"/>
                <a:gd name="connsiteX5" fmla="*/ 15 w 10000"/>
                <a:gd name="connsiteY5" fmla="*/ 10075 h 10075"/>
                <a:gd name="connsiteX6" fmla="*/ 2142 w 10000"/>
                <a:gd name="connsiteY6" fmla="*/ 10000 h 10075"/>
                <a:gd name="connsiteX0" fmla="*/ 15 w 10000"/>
                <a:gd name="connsiteY0" fmla="*/ 10075 h 10075"/>
                <a:gd name="connsiteX1" fmla="*/ 10000 w 10000"/>
                <a:gd name="connsiteY1" fmla="*/ 10000 h 10075"/>
                <a:gd name="connsiteX2" fmla="*/ 10000 w 10000"/>
                <a:gd name="connsiteY2" fmla="*/ 163 h 10075"/>
                <a:gd name="connsiteX3" fmla="*/ 2126 w 10000"/>
                <a:gd name="connsiteY3" fmla="*/ 163 h 10075"/>
                <a:gd name="connsiteX4" fmla="*/ 15 w 10000"/>
                <a:gd name="connsiteY4" fmla="*/ 0 h 10075"/>
                <a:gd name="connsiteX5" fmla="*/ 15 w 10000"/>
                <a:gd name="connsiteY5" fmla="*/ 10075 h 10075"/>
                <a:gd name="connsiteX0" fmla="*/ 15 w 10000"/>
                <a:gd name="connsiteY0" fmla="*/ 10075 h 10075"/>
                <a:gd name="connsiteX1" fmla="*/ 10000 w 10000"/>
                <a:gd name="connsiteY1" fmla="*/ 10000 h 10075"/>
                <a:gd name="connsiteX2" fmla="*/ 10000 w 10000"/>
                <a:gd name="connsiteY2" fmla="*/ 163 h 10075"/>
                <a:gd name="connsiteX3" fmla="*/ 15 w 10000"/>
                <a:gd name="connsiteY3" fmla="*/ 0 h 10075"/>
                <a:gd name="connsiteX4" fmla="*/ 15 w 10000"/>
                <a:gd name="connsiteY4" fmla="*/ 10075 h 10075"/>
                <a:gd name="connsiteX0" fmla="*/ 15 w 10000"/>
                <a:gd name="connsiteY0" fmla="*/ 10075 h 10075"/>
                <a:gd name="connsiteX1" fmla="*/ 10000 w 10000"/>
                <a:gd name="connsiteY1" fmla="*/ 10000 h 10075"/>
                <a:gd name="connsiteX2" fmla="*/ 10000 w 10000"/>
                <a:gd name="connsiteY2" fmla="*/ 0 h 10075"/>
                <a:gd name="connsiteX3" fmla="*/ 15 w 10000"/>
                <a:gd name="connsiteY3" fmla="*/ 0 h 10075"/>
                <a:gd name="connsiteX4" fmla="*/ 15 w 10000"/>
                <a:gd name="connsiteY4" fmla="*/ 10075 h 10075"/>
                <a:gd name="connsiteX0" fmla="*/ 15 w 10000"/>
                <a:gd name="connsiteY0" fmla="*/ 10075 h 10075"/>
                <a:gd name="connsiteX1" fmla="*/ 10000 w 10000"/>
                <a:gd name="connsiteY1" fmla="*/ 10000 h 10075"/>
                <a:gd name="connsiteX2" fmla="*/ 10000 w 10000"/>
                <a:gd name="connsiteY2" fmla="*/ 0 h 10075"/>
                <a:gd name="connsiteX3" fmla="*/ 15 w 10000"/>
                <a:gd name="connsiteY3" fmla="*/ 0 h 10075"/>
                <a:gd name="connsiteX4" fmla="*/ 15 w 10000"/>
                <a:gd name="connsiteY4" fmla="*/ 10075 h 10075"/>
                <a:gd name="connsiteX0" fmla="*/ 15 w 10000"/>
                <a:gd name="connsiteY0" fmla="*/ 10075 h 10075"/>
                <a:gd name="connsiteX1" fmla="*/ 10000 w 10000"/>
                <a:gd name="connsiteY1" fmla="*/ 10075 h 10075"/>
                <a:gd name="connsiteX2" fmla="*/ 10000 w 10000"/>
                <a:gd name="connsiteY2" fmla="*/ 0 h 10075"/>
                <a:gd name="connsiteX3" fmla="*/ 15 w 10000"/>
                <a:gd name="connsiteY3" fmla="*/ 0 h 10075"/>
                <a:gd name="connsiteX4" fmla="*/ 15 w 10000"/>
                <a:gd name="connsiteY4" fmla="*/ 10075 h 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75">
                  <a:moveTo>
                    <a:pt x="15" y="10075"/>
                  </a:moveTo>
                  <a:lnTo>
                    <a:pt x="10000" y="10075"/>
                  </a:lnTo>
                  <a:lnTo>
                    <a:pt x="10000" y="0"/>
                  </a:lnTo>
                  <a:lnTo>
                    <a:pt x="15" y="0"/>
                  </a:lnTo>
                  <a:cubicBezTo>
                    <a:pt x="0" y="4087"/>
                    <a:pt x="11" y="6694"/>
                    <a:pt x="15" y="10075"/>
                  </a:cubicBezTo>
                  <a:close/>
                </a:path>
              </a:pathLst>
            </a:custGeom>
            <a:solidFill>
              <a:schemeClr val="bg2">
                <a:lumMod val="75000"/>
              </a:schemeClr>
            </a:solidFill>
            <a:ln w="12700" cap="rnd" cmpd="sng">
              <a:noFill/>
              <a:round/>
              <a:headEnd/>
              <a:tailEnd/>
            </a:ln>
            <a:effectLst>
              <a:outerShdw blurRad="76200" dir="18900000" sy="23000" kx="-1200000" algn="bl" rotWithShape="0">
                <a:prstClr val="black">
                  <a:alpha val="20000"/>
                </a:prstClr>
              </a:outerShdw>
              <a:reflection blurRad="6350" stA="50000" endA="300" endPos="90000" dir="5400000" sy="-100000" algn="bl" rotWithShape="0"/>
            </a:effectLst>
            <a:scene3d>
              <a:camera prst="orthographicFront"/>
              <a:lightRig rig="threePt" dir="t"/>
            </a:scene3d>
            <a:sp3d>
              <a:bevelT/>
            </a:sp3d>
          </p:spPr>
          <p:txBody>
            <a:bodyPr/>
            <a:lstStyle/>
            <a:p>
              <a:endParaRPr lang="en-US" dirty="0"/>
            </a:p>
          </p:txBody>
        </p:sp>
        <p:sp>
          <p:nvSpPr>
            <p:cNvPr id="6" name="Text Box 7"/>
            <p:cNvSpPr txBox="1">
              <a:spLocks noChangeArrowheads="1"/>
            </p:cNvSpPr>
            <p:nvPr/>
          </p:nvSpPr>
          <p:spPr bwMode="auto">
            <a:xfrm>
              <a:off x="631" y="115669"/>
              <a:ext cx="9176152" cy="775597"/>
            </a:xfrm>
            <a:prstGeom prst="rect">
              <a:avLst/>
            </a:prstGeom>
            <a:noFill/>
            <a:ln w="9525">
              <a:noFill/>
              <a:miter lim="800000"/>
              <a:headEnd/>
              <a:tailEnd/>
            </a:ln>
            <a:effectLst/>
          </p:spPr>
          <p:txBody>
            <a:bodyPr wrap="square">
              <a:spAutoFit/>
            </a:bodyPr>
            <a:lstStyle/>
            <a:p>
              <a:pPr algn="ctr">
                <a:buNone/>
              </a:pPr>
              <a:r>
                <a:rPr lang="en-US" sz="3600" b="1" dirty="0" smtClean="0">
                  <a:solidFill>
                    <a:schemeClr val="tx1"/>
                  </a:solidFill>
                  <a:effectLst>
                    <a:outerShdw blurRad="38100" dist="38100" dir="2700000" algn="tl">
                      <a:srgbClr val="000000">
                        <a:alpha val="43137"/>
                      </a:srgbClr>
                    </a:outerShdw>
                  </a:effectLst>
                  <a:latin typeface="Calibri" pitchFamily="34" charset="0"/>
                </a:rPr>
                <a:t>Decision Support Briefing</a:t>
              </a:r>
              <a:endParaRPr lang="en-US" sz="3600" dirty="0">
                <a:solidFill>
                  <a:schemeClr val="tx1"/>
                </a:solidFill>
                <a:effectLst>
                  <a:outerShdw blurRad="38100" dist="38100" dir="2700000" algn="tl">
                    <a:srgbClr val="000000">
                      <a:alpha val="43137"/>
                    </a:srgbClr>
                  </a:outerShdw>
                </a:effectLst>
                <a:latin typeface="Calibri" pitchFamily="34" charset="0"/>
              </a:endParaRPr>
            </a:p>
          </p:txBody>
        </p:sp>
        <p:sp>
          <p:nvSpPr>
            <p:cNvPr id="7" name="Text Box 8"/>
            <p:cNvSpPr txBox="1">
              <a:spLocks noChangeArrowheads="1"/>
            </p:cNvSpPr>
            <p:nvPr/>
          </p:nvSpPr>
          <p:spPr bwMode="auto">
            <a:xfrm>
              <a:off x="630" y="686566"/>
              <a:ext cx="9220644" cy="627864"/>
            </a:xfrm>
            <a:prstGeom prst="rect">
              <a:avLst/>
            </a:prstGeom>
            <a:noFill/>
            <a:ln w="9525">
              <a:noFill/>
              <a:miter lim="800000"/>
              <a:headEnd/>
              <a:tailEnd/>
            </a:ln>
            <a:effectLst/>
          </p:spPr>
          <p:txBody>
            <a:bodyPr wrap="square">
              <a:spAutoFit/>
            </a:bodyPr>
            <a:lstStyle/>
            <a:p>
              <a:pPr algn="ctr">
                <a:buNone/>
              </a:pPr>
              <a:r>
                <a:rPr lang="en-US" sz="2800" dirty="0" smtClean="0">
                  <a:effectLst>
                    <a:outerShdw blurRad="38100" dist="38100" dir="2700000" algn="tl">
                      <a:srgbClr val="000000">
                        <a:alpha val="43137"/>
                      </a:srgbClr>
                    </a:outerShdw>
                  </a:effectLst>
                  <a:latin typeface="Arial" charset="0"/>
                </a:rPr>
                <a:t>Highlights</a:t>
              </a:r>
              <a:endParaRPr lang="en-US" sz="2800" dirty="0">
                <a:effectLst>
                  <a:outerShdw blurRad="38100" dist="38100" dir="2700000" algn="tl">
                    <a:srgbClr val="000000">
                      <a:alpha val="43137"/>
                    </a:srgbClr>
                  </a:outerShdw>
                </a:effectLst>
              </a:endParaRPr>
            </a:p>
          </p:txBody>
        </p:sp>
        <p:pic>
          <p:nvPicPr>
            <p:cNvPr id="8" name="Picture 7" descr="600px-US-NationalWeatherService-Logo.svg.png"/>
            <p:cNvPicPr preferRelativeResize="0">
              <a:picLocks/>
            </p:cNvPicPr>
            <p:nvPr/>
          </p:nvPicPr>
          <p:blipFill>
            <a:blip r:embed="rId6" cstate="print"/>
            <a:stretch>
              <a:fillRect/>
            </a:stretch>
          </p:blipFill>
          <p:spPr>
            <a:xfrm>
              <a:off x="8035428" y="131016"/>
              <a:ext cx="1049547" cy="1049547"/>
            </a:xfrm>
            <a:prstGeom prst="rect">
              <a:avLst/>
            </a:prstGeom>
            <a:effectLst>
              <a:glow rad="101600">
                <a:schemeClr val="accent1">
                  <a:satMod val="175000"/>
                  <a:alpha val="40000"/>
                </a:schemeClr>
              </a:glow>
              <a:outerShdw blurRad="63500" sx="102000" sy="102000" algn="ctr" rotWithShape="0">
                <a:prstClr val="black">
                  <a:alpha val="40000"/>
                </a:prstClr>
              </a:outerShdw>
            </a:effectLst>
          </p:spPr>
        </p:pic>
        <p:pic>
          <p:nvPicPr>
            <p:cNvPr id="9" name="Picture 8" descr="noaa_logo_xparent.png"/>
            <p:cNvPicPr preferRelativeResize="0">
              <a:picLocks noChangeAspect="1"/>
            </p:cNvPicPr>
            <p:nvPr/>
          </p:nvPicPr>
          <p:blipFill>
            <a:blip r:embed="rId7" cstate="print"/>
            <a:stretch>
              <a:fillRect/>
            </a:stretch>
          </p:blipFill>
          <p:spPr>
            <a:xfrm>
              <a:off x="69748" y="127715"/>
              <a:ext cx="1185724" cy="1143001"/>
            </a:xfrm>
            <a:prstGeom prst="rect">
              <a:avLst/>
            </a:prstGeom>
            <a:effectLst>
              <a:outerShdw blurRad="63500" sx="102000" sy="102000" algn="ctr" rotWithShape="0">
                <a:prstClr val="black">
                  <a:alpha val="40000"/>
                </a:prstClr>
              </a:outerShdw>
            </a:effectLst>
          </p:spPr>
        </p:pic>
      </p:grpSp>
      <p:graphicFrame>
        <p:nvGraphicFramePr>
          <p:cNvPr id="14" name="Table 13"/>
          <p:cNvGraphicFramePr>
            <a:graphicFrameLocks noGrp="1"/>
          </p:cNvGraphicFramePr>
          <p:nvPr>
            <p:custDataLst>
              <p:tags r:id="rId3"/>
            </p:custDataLst>
            <p:extLst>
              <p:ext uri="{D42A27DB-BD31-4B8C-83A1-F6EECF244321}">
                <p14:modId xmlns:p14="http://schemas.microsoft.com/office/powerpoint/2010/main" val="782809154"/>
              </p:ext>
            </p:extLst>
          </p:nvPr>
        </p:nvGraphicFramePr>
        <p:xfrm>
          <a:off x="279400" y="1600200"/>
          <a:ext cx="8534401" cy="4130040"/>
        </p:xfrm>
        <a:graphic>
          <a:graphicData uri="http://schemas.openxmlformats.org/drawingml/2006/table">
            <a:tbl>
              <a:tblPr firstRow="1" bandRow="1">
                <a:tableStyleId>{5C22544A-7EE6-4342-B048-85BDC9FD1C3A}</a:tableStyleId>
              </a:tblPr>
              <a:tblGrid>
                <a:gridCol w="2006600"/>
                <a:gridCol w="2209800"/>
                <a:gridCol w="1981200"/>
                <a:gridCol w="2336801"/>
              </a:tblGrid>
              <a:tr h="609600">
                <a:tc>
                  <a:txBody>
                    <a:bodyPr/>
                    <a:lstStyle/>
                    <a:p>
                      <a:pPr algn="ctr"/>
                      <a:r>
                        <a:rPr lang="en-US" sz="2800" dirty="0" smtClean="0"/>
                        <a:t>What</a:t>
                      </a:r>
                      <a:endParaRPr lang="en-US" sz="2800" dirty="0"/>
                    </a:p>
                  </a:txBody>
                  <a:tcPr anchor="ctr"/>
                </a:tc>
                <a:tc>
                  <a:txBody>
                    <a:bodyPr/>
                    <a:lstStyle/>
                    <a:p>
                      <a:pPr algn="ctr"/>
                      <a:r>
                        <a:rPr lang="en-US" sz="2800" dirty="0" smtClean="0"/>
                        <a:t>Where</a:t>
                      </a:r>
                      <a:endParaRPr lang="en-US" sz="2800" dirty="0"/>
                    </a:p>
                  </a:txBody>
                  <a:tcPr anchor="ctr"/>
                </a:tc>
                <a:tc>
                  <a:txBody>
                    <a:bodyPr/>
                    <a:lstStyle/>
                    <a:p>
                      <a:pPr algn="ctr"/>
                      <a:r>
                        <a:rPr lang="en-US" sz="2800" dirty="0" smtClean="0"/>
                        <a:t>Timing</a:t>
                      </a:r>
                      <a:endParaRPr lang="en-US" sz="2800" dirty="0"/>
                    </a:p>
                  </a:txBody>
                  <a:tcPr anchor="ctr"/>
                </a:tc>
                <a:tc>
                  <a:txBody>
                    <a:bodyPr/>
                    <a:lstStyle/>
                    <a:p>
                      <a:pPr algn="ctr"/>
                      <a:r>
                        <a:rPr lang="en-US" sz="2800" dirty="0" smtClean="0"/>
                        <a:t>Impacts</a:t>
                      </a:r>
                      <a:endParaRPr lang="en-US" sz="2800" dirty="0"/>
                    </a:p>
                  </a:txBody>
                  <a:tcPr anchor="ctr"/>
                </a:tc>
              </a:tr>
              <a:tr h="1143000">
                <a:tc>
                  <a:txBody>
                    <a:bodyPr/>
                    <a:lstStyle/>
                    <a:p>
                      <a:pPr algn="ctr"/>
                      <a:endParaRPr lang="en-US" b="1" dirty="0" smtClean="0"/>
                    </a:p>
                    <a:p>
                      <a:pPr algn="ctr"/>
                      <a:r>
                        <a:rPr lang="en-US" b="1" dirty="0" smtClean="0"/>
                        <a:t>Severe</a:t>
                      </a:r>
                      <a:r>
                        <a:rPr lang="en-US" b="1" baseline="0" dirty="0" smtClean="0"/>
                        <a:t> Weather</a:t>
                      </a:r>
                    </a:p>
                    <a:p>
                      <a:pPr algn="ctr"/>
                      <a:r>
                        <a:rPr lang="en-US" b="1" baseline="0" dirty="0" smtClean="0"/>
                        <a:t>(Moderate Risk)</a:t>
                      </a:r>
                      <a:endParaRPr lang="en-US" b="1" dirty="0" smtClean="0"/>
                    </a:p>
                    <a:p>
                      <a:pPr algn="ctr"/>
                      <a:endParaRPr lang="en-US" b="0" dirty="0"/>
                    </a:p>
                  </a:txBody>
                  <a:tcPr anchor="ctr"/>
                </a:tc>
                <a:tc>
                  <a:txBody>
                    <a:bodyPr/>
                    <a:lstStyle/>
                    <a:p>
                      <a:pPr algn="ctr"/>
                      <a:r>
                        <a:rPr lang="en-US" sz="1600" dirty="0" smtClean="0"/>
                        <a:t>Central and Eastern Nebraska, Western Iowa</a:t>
                      </a:r>
                    </a:p>
                    <a:p>
                      <a:pPr algn="ctr"/>
                      <a:r>
                        <a:rPr lang="en-US" sz="1600" dirty="0" smtClean="0"/>
                        <a:t>(Mainly</a:t>
                      </a:r>
                      <a:r>
                        <a:rPr lang="en-US" sz="1600" baseline="0" dirty="0" smtClean="0"/>
                        <a:t> north</a:t>
                      </a:r>
                      <a:r>
                        <a:rPr lang="en-US" sz="1600" dirty="0" smtClean="0"/>
                        <a:t> of I-80)</a:t>
                      </a:r>
                      <a:endParaRPr lang="en-US" sz="1600" dirty="0"/>
                    </a:p>
                  </a:txBody>
                  <a:tcPr anchor="ctr"/>
                </a:tc>
                <a:tc>
                  <a:txBody>
                    <a:bodyPr/>
                    <a:lstStyle/>
                    <a:p>
                      <a:pPr algn="ctr"/>
                      <a:r>
                        <a:rPr lang="en-US" sz="1600" dirty="0" smtClean="0"/>
                        <a:t>4</a:t>
                      </a:r>
                      <a:r>
                        <a:rPr lang="en-US" sz="1600" baseline="0" dirty="0" smtClean="0"/>
                        <a:t> PM to 4 AM</a:t>
                      </a:r>
                      <a:endParaRPr lang="en-US" sz="1600" dirty="0"/>
                    </a:p>
                  </a:txBody>
                  <a:tcPr anchor="ctr"/>
                </a:tc>
                <a:tc>
                  <a:txBody>
                    <a:bodyPr/>
                    <a:lstStyle/>
                    <a:p>
                      <a:pPr algn="ctr"/>
                      <a:r>
                        <a:rPr lang="en-US" sz="1600" dirty="0" smtClean="0"/>
                        <a:t>Main</a:t>
                      </a:r>
                      <a:r>
                        <a:rPr lang="en-US" sz="1600" baseline="0" dirty="0" smtClean="0"/>
                        <a:t> Risk is Large Hail  and Damaging Winds</a:t>
                      </a:r>
                      <a:endParaRPr lang="en-US" sz="1600" dirty="0"/>
                    </a:p>
                  </a:txBody>
                  <a:tcPr anchor="ctr"/>
                </a:tc>
              </a:tr>
              <a:tr h="1143000">
                <a:tc>
                  <a:txBody>
                    <a:bodyPr/>
                    <a:lstStyle/>
                    <a:p>
                      <a:pPr algn="ctr"/>
                      <a:endParaRPr lang="en-US" b="1" dirty="0" smtClean="0"/>
                    </a:p>
                    <a:p>
                      <a:pPr algn="ctr"/>
                      <a:r>
                        <a:rPr lang="en-US" b="1" dirty="0" smtClean="0"/>
                        <a:t>Large</a:t>
                      </a:r>
                      <a:r>
                        <a:rPr lang="en-US" b="1" baseline="0" dirty="0" smtClean="0"/>
                        <a:t> Hail and Isolated Tornadoes</a:t>
                      </a:r>
                      <a:endParaRPr lang="en-US" b="1" dirty="0" smtClean="0"/>
                    </a:p>
                    <a:p>
                      <a:pPr algn="ctr"/>
                      <a:endParaRPr lang="en-US"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Central and Northeastern</a:t>
                      </a:r>
                      <a:r>
                        <a:rPr lang="en-US" sz="1600" baseline="0" dirty="0" smtClean="0"/>
                        <a:t> Nebraska</a:t>
                      </a:r>
                      <a:endParaRPr lang="en-US" sz="1600" dirty="0"/>
                    </a:p>
                  </a:txBody>
                  <a:tcPr anchor="ctr"/>
                </a:tc>
                <a:tc>
                  <a:txBody>
                    <a:bodyPr/>
                    <a:lstStyle/>
                    <a:p>
                      <a:pPr algn="ctr"/>
                      <a:r>
                        <a:rPr lang="en-US" sz="1600" dirty="0" smtClean="0"/>
                        <a:t>4</a:t>
                      </a:r>
                      <a:r>
                        <a:rPr lang="en-US" sz="1600" baseline="0" dirty="0" smtClean="0"/>
                        <a:t> PM to 10 PM</a:t>
                      </a:r>
                      <a:endParaRPr lang="en-US" sz="1600" dirty="0"/>
                    </a:p>
                  </a:txBody>
                  <a:tcPr anchor="ctr"/>
                </a:tc>
                <a:tc>
                  <a:txBody>
                    <a:bodyPr/>
                    <a:lstStyle/>
                    <a:p>
                      <a:pPr algn="ctr"/>
                      <a:r>
                        <a:rPr lang="en-US" sz="1600" baseline="0" dirty="0" smtClean="0"/>
                        <a:t>Large Hail greater than 2”</a:t>
                      </a:r>
                    </a:p>
                    <a:p>
                      <a:pPr algn="ctr"/>
                      <a:endParaRPr lang="en-US" sz="1600" baseline="0" dirty="0" smtClean="0"/>
                    </a:p>
                    <a:p>
                      <a:pPr algn="ctr"/>
                      <a:r>
                        <a:rPr lang="en-US" sz="1600" baseline="0" dirty="0" smtClean="0"/>
                        <a:t>Isolated Supercell Tornadoes (5% risk)</a:t>
                      </a:r>
                    </a:p>
                  </a:txBody>
                  <a:tcPr anchor="ctr"/>
                </a:tc>
              </a:tr>
              <a:tr h="1143000">
                <a:tc>
                  <a:txBody>
                    <a:bodyPr/>
                    <a:lstStyle/>
                    <a:p>
                      <a:pPr algn="ctr"/>
                      <a:r>
                        <a:rPr lang="en-US" b="1" dirty="0" smtClean="0"/>
                        <a:t>Damaging</a:t>
                      </a:r>
                      <a:r>
                        <a:rPr lang="en-US" b="1" baseline="0" dirty="0" smtClean="0"/>
                        <a:t> Winds and</a:t>
                      </a:r>
                    </a:p>
                    <a:p>
                      <a:pPr algn="ctr"/>
                      <a:r>
                        <a:rPr lang="en-US" b="1" baseline="0" dirty="0" smtClean="0"/>
                        <a:t>Heavy Rainfall</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Eastern</a:t>
                      </a:r>
                      <a:r>
                        <a:rPr lang="en-US" sz="1600" baseline="0" dirty="0" smtClean="0"/>
                        <a:t> </a:t>
                      </a:r>
                      <a:r>
                        <a:rPr lang="en-US" sz="1600" dirty="0" smtClean="0"/>
                        <a:t>Nebraska and Western</a:t>
                      </a:r>
                      <a:r>
                        <a:rPr lang="en-US" sz="1600" baseline="0" dirty="0" smtClean="0"/>
                        <a:t> Iowa</a:t>
                      </a:r>
                      <a:endParaRPr lang="en-US" sz="1600" dirty="0" smtClean="0"/>
                    </a:p>
                  </a:txBody>
                  <a:tcPr anchor="ctr"/>
                </a:tc>
                <a:tc>
                  <a:txBody>
                    <a:bodyPr/>
                    <a:lstStyle/>
                    <a:p>
                      <a:pPr algn="ctr"/>
                      <a:r>
                        <a:rPr lang="en-US" sz="1600" dirty="0" smtClean="0"/>
                        <a:t>4 PM to 4AM</a:t>
                      </a:r>
                    </a:p>
                    <a:p>
                      <a:pPr algn="ctr"/>
                      <a:r>
                        <a:rPr lang="en-US" sz="1600" dirty="0" smtClean="0"/>
                        <a:t>(primarily in the evening)</a:t>
                      </a:r>
                      <a:endParaRPr lang="en-US" sz="1600" dirty="0"/>
                    </a:p>
                  </a:txBody>
                  <a:tcPr anchor="ctr"/>
                </a:tc>
                <a:tc>
                  <a:txBody>
                    <a:bodyPr/>
                    <a:lstStyle/>
                    <a:p>
                      <a:pPr algn="ctr"/>
                      <a:r>
                        <a:rPr lang="en-US" sz="1600" dirty="0" smtClean="0"/>
                        <a:t>60 to 80 MPH winds</a:t>
                      </a:r>
                    </a:p>
                    <a:p>
                      <a:pPr algn="ctr"/>
                      <a:r>
                        <a:rPr lang="en-US" sz="1600" dirty="0" smtClean="0"/>
                        <a:t>Bow</a:t>
                      </a:r>
                      <a:r>
                        <a:rPr lang="en-US" sz="1600" baseline="0" dirty="0" smtClean="0"/>
                        <a:t> Echo Structure</a:t>
                      </a:r>
                    </a:p>
                    <a:p>
                      <a:pPr algn="ctr"/>
                      <a:r>
                        <a:rPr lang="en-US" sz="1600" baseline="0" dirty="0" smtClean="0"/>
                        <a:t>Rain creating flash flooding</a:t>
                      </a:r>
                      <a:endParaRPr lang="en-US" sz="1600" dirty="0"/>
                    </a:p>
                  </a:txBody>
                  <a:tcPr anchor="ctr"/>
                </a:tc>
              </a:tr>
            </a:tbl>
          </a:graphicData>
        </a:graphic>
      </p:graphicFrame>
      <p:sp>
        <p:nvSpPr>
          <p:cNvPr id="3" name="Date Placeholder 2"/>
          <p:cNvSpPr>
            <a:spLocks noGrp="1"/>
          </p:cNvSpPr>
          <p:nvPr>
            <p:ph type="dt" sz="half" idx="10"/>
          </p:nvPr>
        </p:nvSpPr>
        <p:spPr/>
        <p:txBody>
          <a:bodyPr/>
          <a:lstStyle/>
          <a:p>
            <a:fld id="{44677179-758B-41B4-BC42-0B1913A8CCA8}" type="datetime1">
              <a:rPr lang="en-US" smtClean="0"/>
              <a:t>9/21/2012</a:t>
            </a:fld>
            <a:endParaRPr lang="en-US" dirty="0"/>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10" name="Slide Number Placeholder 9"/>
          <p:cNvSpPr>
            <a:spLocks noGrp="1"/>
          </p:cNvSpPr>
          <p:nvPr>
            <p:ph type="sldNum" sz="quarter" idx="12"/>
          </p:nvPr>
        </p:nvSpPr>
        <p:spPr/>
        <p:txBody>
          <a:bodyPr/>
          <a:lstStyle/>
          <a:p>
            <a:fld id="{4B789F14-C752-43E2-B5C3-E5A829DD8DF9}" type="slidenum">
              <a:rPr lang="en-US" smtClean="0"/>
              <a:t>15</a:t>
            </a:fld>
            <a:endParaRPr lang="en-US" dirty="0"/>
          </a:p>
        </p:txBody>
      </p:sp>
      <p:sp>
        <p:nvSpPr>
          <p:cNvPr id="11" name="Rectangle 10"/>
          <p:cNvSpPr/>
          <p:nvPr/>
        </p:nvSpPr>
        <p:spPr>
          <a:xfrm>
            <a:off x="5181600" y="742722"/>
            <a:ext cx="236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National Weather Service Severe Weather Webinars</a:t>
            </a:r>
            <a:endParaRPr lang="en-US" dirty="0"/>
          </a:p>
        </p:txBody>
      </p:sp>
    </p:spTree>
    <p:custDataLst>
      <p:tags r:id="rId1"/>
    </p:custDataLst>
    <p:extLst>
      <p:ext uri="{BB962C8B-B14F-4D97-AF65-F5344CB8AC3E}">
        <p14:creationId xmlns:p14="http://schemas.microsoft.com/office/powerpoint/2010/main" val="328150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47411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1" y="5715000"/>
            <a:ext cx="6667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p:txBody>
          <a:bodyPr>
            <a:normAutofit fontScale="90000"/>
          </a:bodyPr>
          <a:lstStyle/>
          <a:p>
            <a:r>
              <a:rPr lang="en-US" dirty="0" smtClean="0">
                <a:latin typeface="Palatino Linotype" pitchFamily="18" charset="0"/>
              </a:rPr>
              <a:t>Rural Corridor Operations Connect the DOTs</a:t>
            </a:r>
            <a:endParaRPr lang="en-US" dirty="0">
              <a:latin typeface="Palatino Linotype" pitchFamily="18" charset="0"/>
            </a:endParaRPr>
          </a:p>
        </p:txBody>
      </p:sp>
      <p:pic>
        <p:nvPicPr>
          <p:cNvPr id="12" name="Content Placeholder 6" descr="I80background.jpg"/>
          <p:cNvPicPr>
            <a:picLocks noGrp="1" noChangeAspect="1"/>
          </p:cNvPicPr>
          <p:nvPr>
            <p:ph sz="half" idx="1"/>
          </p:nvPr>
        </p:nvPicPr>
        <p:blipFill>
          <a:blip r:embed="rId3" cstate="print"/>
          <a:stretch>
            <a:fillRect/>
          </a:stretch>
        </p:blipFill>
        <p:spPr>
          <a:xfrm>
            <a:off x="457200" y="2362200"/>
            <a:ext cx="4038600" cy="2019300"/>
          </a:xfrm>
          <a:prstGeom prst="rect">
            <a:avLst/>
          </a:prstGeom>
        </p:spPr>
      </p:pic>
      <p:sp>
        <p:nvSpPr>
          <p:cNvPr id="15" name="Content Placeholder 14"/>
          <p:cNvSpPr>
            <a:spLocks noGrp="1"/>
          </p:cNvSpPr>
          <p:nvPr>
            <p:ph sz="half" idx="2"/>
          </p:nvPr>
        </p:nvSpPr>
        <p:spPr/>
        <p:txBody>
          <a:bodyPr/>
          <a:lstStyle/>
          <a:p>
            <a:pPr marL="0" indent="0">
              <a:buNone/>
            </a:pPr>
            <a:r>
              <a:rPr lang="en-US" dirty="0" smtClean="0">
                <a:latin typeface="Palatino Linotype" pitchFamily="18" charset="0"/>
              </a:rPr>
              <a:t>Western I-80 TMCs are hundreds of miles apart in:</a:t>
            </a:r>
          </a:p>
          <a:p>
            <a:pPr>
              <a:buFont typeface="Wingdings" pitchFamily="2" charset="2"/>
              <a:buChar char="q"/>
            </a:pPr>
            <a:r>
              <a:rPr lang="en-US" dirty="0" smtClean="0">
                <a:latin typeface="Palatino Linotype" pitchFamily="18" charset="0"/>
              </a:rPr>
              <a:t>Omaha</a:t>
            </a:r>
          </a:p>
          <a:p>
            <a:pPr>
              <a:buFont typeface="Wingdings" pitchFamily="2" charset="2"/>
              <a:buChar char="q"/>
            </a:pPr>
            <a:r>
              <a:rPr lang="en-US" dirty="0" smtClean="0">
                <a:latin typeface="Palatino Linotype" pitchFamily="18" charset="0"/>
              </a:rPr>
              <a:t>Cheyenne</a:t>
            </a:r>
          </a:p>
          <a:p>
            <a:pPr>
              <a:buFont typeface="Wingdings" pitchFamily="2" charset="2"/>
              <a:buChar char="q"/>
            </a:pPr>
            <a:r>
              <a:rPr lang="en-US" dirty="0" smtClean="0">
                <a:latin typeface="Palatino Linotype" pitchFamily="18" charset="0"/>
              </a:rPr>
              <a:t>Salt Lake City </a:t>
            </a:r>
          </a:p>
          <a:p>
            <a:pPr>
              <a:buFont typeface="Wingdings" pitchFamily="2" charset="2"/>
              <a:buChar char="q"/>
            </a:pPr>
            <a:r>
              <a:rPr lang="en-US" dirty="0" smtClean="0">
                <a:latin typeface="Palatino Linotype" pitchFamily="18" charset="0"/>
              </a:rPr>
              <a:t>Reno</a:t>
            </a:r>
          </a:p>
          <a:p>
            <a:pPr>
              <a:buFont typeface="Wingdings" pitchFamily="2" charset="2"/>
              <a:buChar char="q"/>
            </a:pPr>
            <a:r>
              <a:rPr lang="en-US" dirty="0" smtClean="0">
                <a:latin typeface="Palatino Linotype" pitchFamily="18" charset="0"/>
              </a:rPr>
              <a:t>Rancho Cordero</a:t>
            </a:r>
            <a:endParaRPr lang="en-US" dirty="0">
              <a:latin typeface="Palatino Linotype" pitchFamily="18" charset="0"/>
            </a:endParaRPr>
          </a:p>
        </p:txBody>
      </p:sp>
      <p:sp>
        <p:nvSpPr>
          <p:cNvPr id="16" name="Date Placeholder 15"/>
          <p:cNvSpPr>
            <a:spLocks noGrp="1"/>
          </p:cNvSpPr>
          <p:nvPr>
            <p:ph type="dt" sz="half" idx="10"/>
          </p:nvPr>
        </p:nvSpPr>
        <p:spPr/>
        <p:txBody>
          <a:bodyPr/>
          <a:lstStyle/>
          <a:p>
            <a:fld id="{F879A14E-0C27-4F6F-AE8B-99E8F2A59547}" type="datetime1">
              <a:rPr lang="en-US" smtClean="0"/>
              <a:t>9/21/2012</a:t>
            </a:fld>
            <a:endParaRPr lang="en-US" dirty="0"/>
          </a:p>
        </p:txBody>
      </p:sp>
      <p:sp>
        <p:nvSpPr>
          <p:cNvPr id="17" name="Footer Placeholder 16"/>
          <p:cNvSpPr>
            <a:spLocks noGrp="1"/>
          </p:cNvSpPr>
          <p:nvPr>
            <p:ph type="ftr" sz="quarter" idx="11"/>
          </p:nvPr>
        </p:nvSpPr>
        <p:spPr/>
        <p:txBody>
          <a:bodyPr/>
          <a:lstStyle/>
          <a:p>
            <a:r>
              <a:rPr lang="en-US" smtClean="0"/>
              <a:t>Rural Traffic Incident Management Training in Nebraska</a:t>
            </a:r>
            <a:endParaRPr lang="en-US" dirty="0"/>
          </a:p>
        </p:txBody>
      </p:sp>
      <p:sp>
        <p:nvSpPr>
          <p:cNvPr id="18" name="Slide Number Placeholder 17"/>
          <p:cNvSpPr>
            <a:spLocks noGrp="1"/>
          </p:cNvSpPr>
          <p:nvPr>
            <p:ph type="sldNum" sz="quarter" idx="12"/>
          </p:nvPr>
        </p:nvSpPr>
        <p:spPr/>
        <p:txBody>
          <a:bodyPr/>
          <a:lstStyle/>
          <a:p>
            <a:fld id="{6577C7CC-DB1D-4EC1-B2BB-E4C0BBEF0E6D}" type="slidenum">
              <a:rPr lang="en-US" smtClean="0"/>
              <a:t>16</a:t>
            </a:fld>
            <a:endParaRPr lang="en-US" dirty="0"/>
          </a:p>
        </p:txBody>
      </p:sp>
    </p:spTree>
    <p:extLst>
      <p:ext uri="{BB962C8B-B14F-4D97-AF65-F5344CB8AC3E}">
        <p14:creationId xmlns:p14="http://schemas.microsoft.com/office/powerpoint/2010/main" val="272241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smtClean="0">
                <a:latin typeface="Palatino Linotype" pitchFamily="18" charset="0"/>
              </a:rPr>
              <a:t>Shortening Incident Duration is Critical in Both Urban and Rural America</a:t>
            </a:r>
            <a:endParaRPr lang="en-US" sz="2800" b="1" dirty="0">
              <a:latin typeface="Palatino Linotype" pitchFamily="18" charset="0"/>
            </a:endParaRPr>
          </a:p>
        </p:txBody>
      </p:sp>
      <p:sp>
        <p:nvSpPr>
          <p:cNvPr id="4" name="Content Placeholder 3"/>
          <p:cNvSpPr>
            <a:spLocks noGrp="1"/>
          </p:cNvSpPr>
          <p:nvPr>
            <p:ph sz="half" idx="1"/>
          </p:nvPr>
        </p:nvSpPr>
        <p:spPr/>
        <p:txBody>
          <a:bodyPr>
            <a:normAutofit fontScale="85000" lnSpcReduction="20000"/>
          </a:bodyPr>
          <a:lstStyle/>
          <a:p>
            <a:pPr>
              <a:buFont typeface="Wingdings" pitchFamily="2" charset="2"/>
              <a:buChar char="q"/>
            </a:pPr>
            <a:r>
              <a:rPr lang="en-US" sz="4400" dirty="0" smtClean="0">
                <a:latin typeface="Palatino Linotype" pitchFamily="18" charset="0"/>
              </a:rPr>
              <a:t>Reduces chances of secondary crashes</a:t>
            </a:r>
          </a:p>
          <a:p>
            <a:pPr>
              <a:buFont typeface="Wingdings" pitchFamily="2" charset="2"/>
              <a:buChar char="q"/>
            </a:pPr>
            <a:r>
              <a:rPr lang="en-US" sz="4400" dirty="0" smtClean="0">
                <a:latin typeface="Palatino Linotype" pitchFamily="18" charset="0"/>
              </a:rPr>
              <a:t>Reduces responder exposure to danger</a:t>
            </a:r>
          </a:p>
          <a:p>
            <a:pPr>
              <a:buFont typeface="Wingdings" pitchFamily="2" charset="2"/>
              <a:buChar char="q"/>
            </a:pPr>
            <a:r>
              <a:rPr lang="en-US" sz="4400" dirty="0" smtClean="0">
                <a:latin typeface="Palatino Linotype" pitchFamily="18" charset="0"/>
              </a:rPr>
              <a:t>Reduces risk</a:t>
            </a:r>
          </a:p>
          <a:p>
            <a:endParaRPr lang="en-US" dirty="0">
              <a:latin typeface="Palatino Linotype" pitchFamily="18" charset="0"/>
            </a:endParaRPr>
          </a:p>
        </p:txBody>
      </p:sp>
      <p:sp>
        <p:nvSpPr>
          <p:cNvPr id="2" name="Footer Placeholder 1"/>
          <p:cNvSpPr>
            <a:spLocks noGrp="1"/>
          </p:cNvSpPr>
          <p:nvPr>
            <p:ph type="ftr" sz="quarter" idx="11"/>
          </p:nvPr>
        </p:nvSpPr>
        <p:spPr/>
        <p:txBody>
          <a:bodyPr/>
          <a:lstStyle/>
          <a:p>
            <a:r>
              <a:rPr lang="en-US" dirty="0" smtClean="0"/>
              <a:t>Rural Traffic Incident Management Training in Nebraska</a:t>
            </a:r>
            <a:endParaRPr lang="en-US" dirty="0"/>
          </a:p>
        </p:txBody>
      </p:sp>
      <p:sp>
        <p:nvSpPr>
          <p:cNvPr id="5" name="Date Placeholder 4"/>
          <p:cNvSpPr>
            <a:spLocks noGrp="1"/>
          </p:cNvSpPr>
          <p:nvPr>
            <p:ph type="dt" sz="half" idx="10"/>
          </p:nvPr>
        </p:nvSpPr>
        <p:spPr/>
        <p:txBody>
          <a:bodyPr/>
          <a:lstStyle/>
          <a:p>
            <a:fld id="{1D8C8FB3-E029-4A50-A470-ED9EC9EF623B}" type="datetime1">
              <a:rPr lang="en-US" smtClean="0"/>
              <a:t>9/21/2012</a:t>
            </a:fld>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17</a:t>
            </a:fld>
            <a:endParaRPr lang="en-US" dirty="0"/>
          </a:p>
        </p:txBody>
      </p:sp>
      <p:sp>
        <p:nvSpPr>
          <p:cNvPr id="9" name="Content Placeholder 2"/>
          <p:cNvSpPr>
            <a:spLocks noGrp="1"/>
          </p:cNvSpPr>
          <p:nvPr>
            <p:ph sz="half" idx="2"/>
          </p:nvPr>
        </p:nvSpPr>
        <p:spPr>
          <a:xfrm>
            <a:off x="4572000" y="1828800"/>
            <a:ext cx="4038600" cy="4525963"/>
          </a:xfrm>
          <a:solidFill>
            <a:schemeClr val="bg2"/>
          </a:solidFill>
          <a:effectLst>
            <a:reflection blurRad="6350" stA="52000" endA="300" endPos="35000" dir="5400000" sy="-100000" algn="bl" rotWithShape="0"/>
          </a:effectLst>
        </p:spPr>
        <p:txBody>
          <a:bodyPr>
            <a:normAutofit fontScale="85000" lnSpcReduction="20000"/>
          </a:bodyPr>
          <a:lstStyle/>
          <a:p>
            <a:pPr marL="64008" indent="0">
              <a:buNone/>
            </a:pPr>
            <a:r>
              <a:rPr lang="en-US" sz="2000" b="1" dirty="0">
                <a:latin typeface="Palatino Linotype" pitchFamily="18" charset="0"/>
              </a:rPr>
              <a:t>There are 3 Types of Safe, Quick Clearance:</a:t>
            </a:r>
          </a:p>
          <a:p>
            <a:pPr marL="578358" indent="-514350">
              <a:buFont typeface="+mj-lt"/>
              <a:buAutoNum type="arabicPeriod"/>
            </a:pPr>
            <a:endParaRPr lang="en-US" sz="2000" b="1" dirty="0" smtClean="0">
              <a:latin typeface="Palatino Linotype" pitchFamily="18" charset="0"/>
              <a:cs typeface="Arial" pitchFamily="34" charset="0"/>
            </a:endParaRPr>
          </a:p>
          <a:p>
            <a:pPr marL="578358" indent="-514350">
              <a:buFont typeface="+mj-lt"/>
              <a:buAutoNum type="arabicPeriod"/>
            </a:pPr>
            <a:r>
              <a:rPr lang="en-US" sz="2400" b="1" dirty="0" smtClean="0">
                <a:latin typeface="Palatino Linotype" pitchFamily="18" charset="0"/>
                <a:cs typeface="Arial" pitchFamily="34" charset="0"/>
              </a:rPr>
              <a:t>Driver Removal Quick Clearance</a:t>
            </a:r>
          </a:p>
          <a:p>
            <a:pPr marL="578358" indent="-514350">
              <a:buFont typeface="+mj-lt"/>
              <a:buAutoNum type="arabicPeriod"/>
            </a:pPr>
            <a:r>
              <a:rPr lang="en-US" sz="2400" b="1" dirty="0" smtClean="0">
                <a:latin typeface="Palatino Linotype" pitchFamily="18" charset="0"/>
                <a:cs typeface="Arial" pitchFamily="34" charset="0"/>
              </a:rPr>
              <a:t>Authority Removal Quick Clearance</a:t>
            </a:r>
          </a:p>
          <a:p>
            <a:pPr marL="578358" indent="-514350">
              <a:buFont typeface="+mj-lt"/>
              <a:buAutoNum type="arabicPeriod"/>
            </a:pPr>
            <a:r>
              <a:rPr lang="en-US" sz="2400" b="1" dirty="0" smtClean="0">
                <a:latin typeface="Palatino Linotype" pitchFamily="18" charset="0"/>
                <a:cs typeface="Arial" pitchFamily="34" charset="0"/>
              </a:rPr>
              <a:t>Move Over/Slow Down Laws</a:t>
            </a:r>
            <a:endParaRPr lang="en-US" sz="2400" b="1" dirty="0">
              <a:latin typeface="Palatino Linotype" pitchFamily="18" charset="0"/>
              <a:cs typeface="Arial" pitchFamily="34" charset="0"/>
            </a:endParaRPr>
          </a:p>
        </p:txBody>
      </p:sp>
      <p:pic>
        <p:nvPicPr>
          <p:cNvPr id="10" name="Content Placeholder 6" descr="QC Signs MvOvrFendrBndr 002"/>
          <p:cNvPicPr>
            <a:picLocks noChangeAspect="1" noChangeArrowheads="1"/>
          </p:cNvPicPr>
          <p:nvPr/>
        </p:nvPicPr>
        <p:blipFill>
          <a:blip r:embed="rId3" cstate="print"/>
          <a:stretch>
            <a:fillRect/>
          </a:stretch>
        </p:blipFill>
        <p:spPr bwMode="auto">
          <a:xfrm>
            <a:off x="5257800" y="4419600"/>
            <a:ext cx="2246930" cy="1684279"/>
          </a:xfrm>
          <a:prstGeom prst="rect">
            <a:avLst/>
          </a:prstGeom>
          <a:ln>
            <a:noFill/>
          </a:ln>
          <a:effectLst>
            <a:softEdge rad="112500"/>
          </a:effectLst>
        </p:spPr>
      </p:pic>
    </p:spTree>
    <p:extLst>
      <p:ext uri="{BB962C8B-B14F-4D97-AF65-F5344CB8AC3E}">
        <p14:creationId xmlns:p14="http://schemas.microsoft.com/office/powerpoint/2010/main" val="3290186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28600"/>
            <a:ext cx="4572000" cy="707886"/>
          </a:xfrm>
          <a:prstGeom prst="rect">
            <a:avLst/>
          </a:prstGeom>
        </p:spPr>
        <p:txBody>
          <a:bodyPr>
            <a:spAutoFit/>
          </a:bodyPr>
          <a:lstStyle/>
          <a:p>
            <a:r>
              <a:rPr lang="en-US" sz="2000" b="1" dirty="0"/>
              <a:t> </a:t>
            </a:r>
            <a:endParaRPr lang="en-US" sz="2000" dirty="0"/>
          </a:p>
          <a:p>
            <a:r>
              <a:rPr lang="en-US" sz="2000" b="1" dirty="0"/>
              <a:t> </a:t>
            </a:r>
            <a:endParaRPr lang="en-US" sz="2000" dirty="0"/>
          </a:p>
        </p:txBody>
      </p:sp>
      <p:sp>
        <p:nvSpPr>
          <p:cNvPr id="5" name="Title 4"/>
          <p:cNvSpPr>
            <a:spLocks noGrp="1"/>
          </p:cNvSpPr>
          <p:nvPr>
            <p:ph type="title"/>
          </p:nvPr>
        </p:nvSpPr>
        <p:spPr/>
        <p:txBody>
          <a:bodyPr>
            <a:normAutofit/>
          </a:bodyPr>
          <a:lstStyle/>
          <a:p>
            <a:r>
              <a:rPr lang="en-US" b="1" dirty="0" smtClean="0">
                <a:latin typeface="Palatino Linotype" pitchFamily="18" charset="0"/>
              </a:rPr>
              <a:t>Secondary Crashes</a:t>
            </a:r>
            <a:br>
              <a:rPr lang="en-US" b="1" dirty="0" smtClean="0">
                <a:latin typeface="Palatino Linotype" pitchFamily="18" charset="0"/>
              </a:rPr>
            </a:br>
            <a:endParaRPr lang="en-US" sz="2000" b="1" dirty="0">
              <a:latin typeface="Palatino Linotype" pitchFamily="18" charset="0"/>
            </a:endParaRPr>
          </a:p>
        </p:txBody>
      </p:sp>
      <p:sp>
        <p:nvSpPr>
          <p:cNvPr id="6" name="Content Placeholder 5"/>
          <p:cNvSpPr>
            <a:spLocks noGrp="1"/>
          </p:cNvSpPr>
          <p:nvPr>
            <p:ph sz="half" idx="1"/>
          </p:nvPr>
        </p:nvSpPr>
        <p:spPr/>
        <p:txBody>
          <a:bodyPr>
            <a:normAutofit fontScale="70000" lnSpcReduction="20000"/>
          </a:bodyPr>
          <a:lstStyle/>
          <a:p>
            <a:pPr lvl="0">
              <a:buFont typeface="Wingdings" pitchFamily="2" charset="2"/>
              <a:buChar char="q"/>
            </a:pPr>
            <a:r>
              <a:rPr lang="en-US" dirty="0" smtClean="0">
                <a:latin typeface="Palatino Linotype" pitchFamily="18" charset="0"/>
              </a:rPr>
              <a:t>Approximately 20% of all roadway crashes are “secondary” crashes !</a:t>
            </a:r>
          </a:p>
          <a:p>
            <a:pPr marL="0" lvl="0" indent="0">
              <a:buNone/>
            </a:pPr>
            <a:endParaRPr lang="en-US" dirty="0" smtClean="0">
              <a:latin typeface="Palatino Linotype" pitchFamily="18" charset="0"/>
            </a:endParaRPr>
          </a:p>
          <a:p>
            <a:pPr lvl="0">
              <a:buFont typeface="Wingdings" pitchFamily="2" charset="2"/>
              <a:buChar char="q"/>
            </a:pPr>
            <a:r>
              <a:rPr lang="en-US" dirty="0" smtClean="0">
                <a:latin typeface="Palatino Linotype" pitchFamily="18" charset="0"/>
              </a:rPr>
              <a:t>Secondary crashes are often worse!</a:t>
            </a:r>
          </a:p>
          <a:p>
            <a:pPr marL="0" lvl="0" indent="0">
              <a:buNone/>
            </a:pPr>
            <a:endParaRPr lang="en-US" dirty="0" smtClean="0">
              <a:latin typeface="Palatino Linotype" pitchFamily="18" charset="0"/>
            </a:endParaRPr>
          </a:p>
          <a:p>
            <a:pPr>
              <a:lnSpc>
                <a:spcPct val="80000"/>
              </a:lnSpc>
              <a:buFont typeface="Wingdings" pitchFamily="2" charset="2"/>
              <a:buChar char="q"/>
            </a:pPr>
            <a:r>
              <a:rPr lang="en-US" dirty="0">
                <a:solidFill>
                  <a:schemeClr val="tx1">
                    <a:lumMod val="95000"/>
                    <a:lumOff val="5000"/>
                  </a:schemeClr>
                </a:solidFill>
                <a:latin typeface="Palatino Linotype" pitchFamily="18" charset="0"/>
              </a:rPr>
              <a:t>The likelihood of a secondary crash increases for each minute the primary incident continues to be a hazard. </a:t>
            </a:r>
          </a:p>
          <a:p>
            <a:pPr>
              <a:lnSpc>
                <a:spcPct val="80000"/>
              </a:lnSpc>
              <a:buFont typeface="Wingdings" pitchFamily="2" charset="2"/>
              <a:buChar char="q"/>
            </a:pPr>
            <a:endParaRPr lang="en-US" dirty="0">
              <a:solidFill>
                <a:schemeClr val="tx1">
                  <a:lumMod val="95000"/>
                  <a:lumOff val="5000"/>
                </a:schemeClr>
              </a:solidFill>
              <a:latin typeface="Palatino Linotype" pitchFamily="18" charset="0"/>
            </a:endParaRPr>
          </a:p>
          <a:p>
            <a:pPr>
              <a:lnSpc>
                <a:spcPct val="80000"/>
              </a:lnSpc>
              <a:buFont typeface="Wingdings" pitchFamily="2" charset="2"/>
              <a:buChar char="q"/>
            </a:pPr>
            <a:r>
              <a:rPr lang="en-US" dirty="0">
                <a:solidFill>
                  <a:schemeClr val="tx1">
                    <a:lumMod val="95000"/>
                    <a:lumOff val="5000"/>
                  </a:schemeClr>
                </a:solidFill>
                <a:latin typeface="Palatino Linotype" pitchFamily="18" charset="0"/>
              </a:rPr>
              <a:t>Causes include the dramatic change in traffic conditions, </a:t>
            </a:r>
            <a:r>
              <a:rPr lang="en-US" dirty="0" smtClean="0">
                <a:solidFill>
                  <a:schemeClr val="tx1">
                    <a:lumMod val="95000"/>
                    <a:lumOff val="5000"/>
                  </a:schemeClr>
                </a:solidFill>
                <a:latin typeface="Palatino Linotype" pitchFamily="18" charset="0"/>
              </a:rPr>
              <a:t>including </a:t>
            </a:r>
            <a:r>
              <a:rPr lang="en-US" dirty="0">
                <a:solidFill>
                  <a:schemeClr val="tx1">
                    <a:lumMod val="95000"/>
                    <a:lumOff val="5000"/>
                  </a:schemeClr>
                </a:solidFill>
                <a:latin typeface="Palatino Linotype" pitchFamily="18" charset="0"/>
              </a:rPr>
              <a:t>the  </a:t>
            </a:r>
            <a:r>
              <a:rPr lang="en-US" b="1" dirty="0">
                <a:solidFill>
                  <a:schemeClr val="tx1">
                    <a:lumMod val="95000"/>
                    <a:lumOff val="5000"/>
                  </a:schemeClr>
                </a:solidFill>
                <a:latin typeface="Palatino Linotype" pitchFamily="18" charset="0"/>
              </a:rPr>
              <a:t>spreading of queue length</a:t>
            </a:r>
            <a:r>
              <a:rPr lang="en-US" dirty="0">
                <a:solidFill>
                  <a:schemeClr val="tx1">
                    <a:lumMod val="95000"/>
                    <a:lumOff val="5000"/>
                  </a:schemeClr>
                </a:solidFill>
                <a:latin typeface="Palatino Linotype" pitchFamily="18" charset="0"/>
              </a:rPr>
              <a:t>, and the substantial drop in traffic speed, as well as rubbernecking. </a:t>
            </a:r>
          </a:p>
          <a:p>
            <a:pPr marL="0" lvl="0" indent="0">
              <a:buNone/>
            </a:pPr>
            <a:endParaRPr lang="en-US" dirty="0" smtClean="0">
              <a:latin typeface="Palatino Linotype" pitchFamily="18" charset="0"/>
            </a:endParaRPr>
          </a:p>
          <a:p>
            <a:pPr marL="0" lvl="0" indent="0">
              <a:buNone/>
            </a:pPr>
            <a:endParaRPr lang="en-US" b="1" dirty="0" smtClean="0">
              <a:latin typeface="Palatino Linotype" pitchFamily="18" charset="0"/>
            </a:endParaRPr>
          </a:p>
        </p:txBody>
      </p:sp>
      <p:sp>
        <p:nvSpPr>
          <p:cNvPr id="4" name="Date Placeholder 3"/>
          <p:cNvSpPr>
            <a:spLocks noGrp="1"/>
          </p:cNvSpPr>
          <p:nvPr>
            <p:ph type="dt" sz="half" idx="10"/>
          </p:nvPr>
        </p:nvSpPr>
        <p:spPr/>
        <p:txBody>
          <a:bodyPr/>
          <a:lstStyle/>
          <a:p>
            <a:fld id="{C39DA90F-3A32-4DB3-92EB-E6FA7CC945BB}" type="datetime1">
              <a:rPr lang="en-US" smtClean="0"/>
              <a:t>9/21/2012</a:t>
            </a:fld>
            <a:endParaRPr lang="en-US" dirty="0"/>
          </a:p>
        </p:txBody>
      </p:sp>
      <p:sp>
        <p:nvSpPr>
          <p:cNvPr id="3" name="Footer Placeholder 2"/>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4B789F14-C752-43E2-B5C3-E5A829DD8DF9}" type="slidenum">
              <a:rPr lang="en-US" smtClean="0"/>
              <a:t>18</a:t>
            </a:fld>
            <a:endParaRPr lang="en-US" dirty="0"/>
          </a:p>
        </p:txBody>
      </p:sp>
      <p:sp>
        <p:nvSpPr>
          <p:cNvPr id="14" name="Content Placeholder 13"/>
          <p:cNvSpPr>
            <a:spLocks noGrp="1"/>
          </p:cNvSpPr>
          <p:nvPr>
            <p:ph sz="half" idx="2"/>
          </p:nvPr>
        </p:nvSpPr>
        <p:spPr>
          <a:xfrm>
            <a:off x="4648200" y="1600200"/>
            <a:ext cx="4038600" cy="5090624"/>
          </a:xfrm>
          <a:prstGeom prst="rect">
            <a:avLst/>
          </a:prstGeom>
          <a:solidFill>
            <a:srgbClr val="FFFF00"/>
          </a:solidFill>
        </p:spPr>
        <p:txBody>
          <a:bodyPr wrap="square">
            <a:spAutoFit/>
          </a:bodyPr>
          <a:lstStyle/>
          <a:p>
            <a:pPr>
              <a:lnSpc>
                <a:spcPct val="80000"/>
              </a:lnSpc>
            </a:pPr>
            <a:r>
              <a:rPr lang="en-US" b="1" dirty="0">
                <a:solidFill>
                  <a:schemeClr val="tx1">
                    <a:lumMod val="95000"/>
                    <a:lumOff val="5000"/>
                  </a:schemeClr>
                </a:solidFill>
                <a:latin typeface="Palatino Linotype" pitchFamily="18" charset="0"/>
              </a:rPr>
              <a:t>Rural incident management programs </a:t>
            </a:r>
            <a:r>
              <a:rPr lang="en-US" b="1" dirty="0" smtClean="0">
                <a:solidFill>
                  <a:schemeClr val="tx1">
                    <a:lumMod val="95000"/>
                    <a:lumOff val="5000"/>
                  </a:schemeClr>
                </a:solidFill>
                <a:latin typeface="Palatino Linotype" pitchFamily="18" charset="0"/>
              </a:rPr>
              <a:t>can prevent </a:t>
            </a:r>
            <a:r>
              <a:rPr lang="en-US" b="1" dirty="0">
                <a:solidFill>
                  <a:schemeClr val="tx1">
                    <a:lumMod val="95000"/>
                    <a:lumOff val="5000"/>
                  </a:schemeClr>
                </a:solidFill>
                <a:latin typeface="Palatino Linotype" pitchFamily="18" charset="0"/>
              </a:rPr>
              <a:t>secondary incidents by reducing the duration of traffic incidents, and by publicizing the incident </a:t>
            </a:r>
            <a:r>
              <a:rPr lang="en-US" b="1" dirty="0">
                <a:solidFill>
                  <a:srgbClr val="00B0F0"/>
                </a:solidFill>
                <a:latin typeface="Palatino Linotype" pitchFamily="18" charset="0"/>
              </a:rPr>
              <a:t>using changeable message signs and traveler information systems.</a:t>
            </a:r>
          </a:p>
          <a:p>
            <a:r>
              <a:rPr lang="en-US" b="1" dirty="0">
                <a:solidFill>
                  <a:schemeClr val="tx1">
                    <a:lumMod val="95000"/>
                    <a:lumOff val="5000"/>
                  </a:schemeClr>
                </a:solidFill>
                <a:latin typeface="Palatino Linotype" pitchFamily="18" charset="0"/>
              </a:rPr>
              <a:t> </a:t>
            </a:r>
          </a:p>
        </p:txBody>
      </p:sp>
    </p:spTree>
    <p:extLst>
      <p:ext uri="{BB962C8B-B14F-4D97-AF65-F5344CB8AC3E}">
        <p14:creationId xmlns:p14="http://schemas.microsoft.com/office/powerpoint/2010/main" val="354999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latin typeface="Palatino Linotype" pitchFamily="18" charset="0"/>
              </a:rPr>
              <a:t>Secondary Crash Kills Maryland Family on Nebraska I-80</a:t>
            </a:r>
            <a:r>
              <a:rPr lang="en-US" sz="2700" b="1" dirty="0">
                <a:latin typeface="Palatino Linotype" pitchFamily="18" charset="0"/>
              </a:rPr>
              <a:t/>
            </a:r>
            <a:br>
              <a:rPr lang="en-US" sz="2700" b="1" dirty="0">
                <a:latin typeface="Palatino Linotype" pitchFamily="18" charset="0"/>
              </a:rPr>
            </a:br>
            <a:endParaRPr lang="en-US" sz="2200" b="1" dirty="0">
              <a:latin typeface="Palatino Linotype" pitchFamily="18" charset="0"/>
            </a:endParaRPr>
          </a:p>
        </p:txBody>
      </p:sp>
      <p:sp>
        <p:nvSpPr>
          <p:cNvPr id="3" name="Content Placeholder 2"/>
          <p:cNvSpPr>
            <a:spLocks noGrp="1"/>
          </p:cNvSpPr>
          <p:nvPr>
            <p:ph sz="half" idx="1"/>
          </p:nvPr>
        </p:nvSpPr>
        <p:spPr>
          <a:xfrm>
            <a:off x="533400" y="990600"/>
            <a:ext cx="4038600" cy="5181600"/>
          </a:xfrm>
          <a:ln>
            <a:solidFill>
              <a:schemeClr val="tx1"/>
            </a:solidFill>
          </a:ln>
        </p:spPr>
        <p:txBody>
          <a:bodyPr>
            <a:normAutofit fontScale="25000" lnSpcReduction="20000"/>
          </a:bodyPr>
          <a:lstStyle/>
          <a:p>
            <a:pPr marL="0" indent="0">
              <a:buNone/>
            </a:pPr>
            <a:r>
              <a:rPr lang="en-US" sz="5400" b="1" dirty="0">
                <a:latin typeface="Palatino Linotype" pitchFamily="18" charset="0"/>
              </a:rPr>
              <a:t>September 9, </a:t>
            </a:r>
            <a:r>
              <a:rPr lang="en-US" sz="5400" b="1" dirty="0" smtClean="0">
                <a:latin typeface="Palatino Linotype" pitchFamily="18" charset="0"/>
              </a:rPr>
              <a:t>2012</a:t>
            </a:r>
          </a:p>
          <a:p>
            <a:pPr marL="0" indent="0">
              <a:buNone/>
            </a:pPr>
            <a:r>
              <a:rPr lang="en-US" sz="4900" dirty="0" smtClean="0">
                <a:latin typeface="Palatino Linotype" pitchFamily="18" charset="0"/>
              </a:rPr>
              <a:t>Cheyenne </a:t>
            </a:r>
            <a:r>
              <a:rPr lang="en-US" sz="4900" dirty="0">
                <a:latin typeface="Palatino Linotype" pitchFamily="18" charset="0"/>
              </a:rPr>
              <a:t>County Attorney Paul Schaub says a Maryland family riding in separate cars were killed Sunday in the second accident near the Potter interchange on I-80,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The driver of the 2010 Ford Mustang hit by the semi driven by manslaughter suspect </a:t>
            </a:r>
            <a:r>
              <a:rPr lang="en-US" sz="4900" dirty="0" smtClean="0">
                <a:latin typeface="Palatino Linotype" pitchFamily="18" charset="0"/>
              </a:rPr>
              <a:t>was </a:t>
            </a:r>
            <a:r>
              <a:rPr lang="en-US" sz="4900" dirty="0">
                <a:latin typeface="Palatino Linotype" pitchFamily="18" charset="0"/>
              </a:rPr>
              <a:t>Christopher Schmidt, 30, Gaithersburg, MD.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Schmidt was killed along with his wife and two children, who were in the Toyota Corolla in front of him that was pushed underneath a semi in the fiery crash. They are 28 year old Diana Schmidt, two year old Connor Schmidt and 3 year old Samuel Schmidt.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Authorities say Diana Schmidt was 30 weeks pregnant.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The 36 year old </a:t>
            </a:r>
            <a:r>
              <a:rPr lang="en-US" sz="4900" dirty="0" smtClean="0">
                <a:latin typeface="Palatino Linotype" pitchFamily="18" charset="0"/>
              </a:rPr>
              <a:t>truck driver, </a:t>
            </a:r>
            <a:r>
              <a:rPr lang="en-US" sz="4900" dirty="0">
                <a:latin typeface="Palatino Linotype" pitchFamily="18" charset="0"/>
              </a:rPr>
              <a:t>from Rivergrove, Illinois, has been charged with multiple counts of manslaughter and motor vehicle homicide stemming from the deaths of the Schmidt family.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The accident occurred when traffic backed up on the interstate for several miles following the fatal collision of two semis in the westbound lanes around 4:20 a.m. near the Potter interchange.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Authorities say </a:t>
            </a:r>
            <a:r>
              <a:rPr lang="en-US" sz="4900" dirty="0" smtClean="0">
                <a:latin typeface="Palatino Linotype" pitchFamily="18" charset="0"/>
              </a:rPr>
              <a:t>the truck driver </a:t>
            </a:r>
            <a:r>
              <a:rPr lang="en-US" sz="4900" dirty="0">
                <a:latin typeface="Palatino Linotype" pitchFamily="18" charset="0"/>
              </a:rPr>
              <a:t>never slowed down and did not have his CB on where warnings were being issued by truckers about the stalled traffic ahead. </a:t>
            </a:r>
            <a:br>
              <a:rPr lang="en-US" sz="4900" dirty="0">
                <a:latin typeface="Palatino Linotype" pitchFamily="18" charset="0"/>
              </a:rPr>
            </a:br>
            <a:r>
              <a:rPr lang="en-US" sz="4900" dirty="0">
                <a:latin typeface="Palatino Linotype" pitchFamily="18" charset="0"/>
              </a:rPr>
              <a:t/>
            </a:r>
            <a:br>
              <a:rPr lang="en-US" sz="4900" dirty="0">
                <a:latin typeface="Palatino Linotype" pitchFamily="18" charset="0"/>
              </a:rPr>
            </a:br>
            <a:r>
              <a:rPr lang="en-US" sz="4900" dirty="0">
                <a:latin typeface="Palatino Linotype" pitchFamily="18" charset="0"/>
              </a:rPr>
              <a:t>27 year old Keith Johnson of Big Lake, Minnesota, was killed in the first accident. </a:t>
            </a:r>
            <a:br>
              <a:rPr lang="en-US" sz="4900" dirty="0">
                <a:latin typeface="Palatino Linotype" pitchFamily="18" charset="0"/>
              </a:rPr>
            </a:br>
            <a:endParaRPr lang="en-US" sz="4900" dirty="0">
              <a:latin typeface="Palatino Linotype" pitchFamily="18" charset="0"/>
            </a:endParaRPr>
          </a:p>
          <a:p>
            <a:pPr marL="0" indent="0">
              <a:buNone/>
            </a:pPr>
            <a:endParaRPr lang="en-US" dirty="0">
              <a:latin typeface="Palatino Linotype" pitchFamily="18" charset="0"/>
            </a:endParaRPr>
          </a:p>
        </p:txBody>
      </p:sp>
      <p:sp>
        <p:nvSpPr>
          <p:cNvPr id="4" name="Date Placeholder 3"/>
          <p:cNvSpPr>
            <a:spLocks noGrp="1"/>
          </p:cNvSpPr>
          <p:nvPr>
            <p:ph type="dt" sz="half" idx="10"/>
          </p:nvPr>
        </p:nvSpPr>
        <p:spPr/>
        <p:txBody>
          <a:bodyPr/>
          <a:lstStyle/>
          <a:p>
            <a:fld id="{F76C6824-9A27-4BD6-AFEC-F5F83DD433B8}"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19</a:t>
            </a:fld>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495" y="1300973"/>
            <a:ext cx="2381250" cy="3190875"/>
          </a:xfrm>
          <a:prstGeom prst="rect">
            <a:avLst/>
          </a:prstGeom>
        </p:spPr>
      </p:pic>
      <p:pic>
        <p:nvPicPr>
          <p:cNvPr id="18" name="Content Placeholder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370" y="2590800"/>
            <a:ext cx="2857500" cy="2085975"/>
          </a:xfrm>
          <a:prstGeom prst="rect">
            <a:avLst/>
          </a:prstGeom>
          <a:ln w="76200">
            <a:solidFill>
              <a:schemeClr val="tx1"/>
            </a:solidFill>
          </a:ln>
        </p:spPr>
      </p:pic>
      <p:pic>
        <p:nvPicPr>
          <p:cNvPr id="19" name="Picture 18" descr="i80.png"/>
          <p:cNvPicPr>
            <a:picLocks noChangeAspect="1"/>
          </p:cNvPicPr>
          <p:nvPr/>
        </p:nvPicPr>
        <p:blipFill>
          <a:blip r:embed="rId5" cstate="print"/>
          <a:stretch>
            <a:fillRect/>
          </a:stretch>
        </p:blipFill>
        <p:spPr>
          <a:xfrm>
            <a:off x="6705600" y="1676400"/>
            <a:ext cx="647700" cy="647700"/>
          </a:xfrm>
          <a:prstGeom prst="rect">
            <a:avLst/>
          </a:prstGeom>
        </p:spPr>
      </p:pic>
    </p:spTree>
    <p:extLst>
      <p:ext uri="{BB962C8B-B14F-4D97-AF65-F5344CB8AC3E}">
        <p14:creationId xmlns:p14="http://schemas.microsoft.com/office/powerpoint/2010/main" val="57939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96"/>
            <a:ext cx="8229600" cy="921604"/>
          </a:xfrm>
        </p:spPr>
        <p:txBody>
          <a:bodyPr>
            <a:normAutofit fontScale="90000"/>
          </a:bodyPr>
          <a:lstStyle/>
          <a:p>
            <a:r>
              <a:rPr lang="en-US" sz="3100" b="1" dirty="0" smtClean="0">
                <a:latin typeface="Palatino Linotype" pitchFamily="18" charset="0"/>
              </a:rPr>
              <a:t>Rural Traffic Incident Management Training in Nebraska</a:t>
            </a:r>
            <a:r>
              <a:rPr lang="en-US" sz="3100" dirty="0" smtClean="0">
                <a:latin typeface="Palatino Linotype" pitchFamily="18" charset="0"/>
              </a:rPr>
              <a:t/>
            </a:r>
            <a:br>
              <a:rPr lang="en-US" sz="3100" dirty="0" smtClean="0">
                <a:latin typeface="Palatino Linotype" pitchFamily="18" charset="0"/>
              </a:rPr>
            </a:br>
            <a:r>
              <a:rPr lang="en-US" sz="1300" dirty="0" smtClean="0">
                <a:latin typeface="Palatino Linotype" pitchFamily="18" charset="0"/>
              </a:rPr>
              <a:t>Jim McGee MPA</a:t>
            </a:r>
            <a:br>
              <a:rPr lang="en-US" sz="1300" dirty="0" smtClean="0">
                <a:latin typeface="Palatino Linotype" pitchFamily="18" charset="0"/>
              </a:rPr>
            </a:br>
            <a:r>
              <a:rPr lang="en-US" sz="1300" dirty="0" smtClean="0">
                <a:latin typeface="Palatino Linotype" pitchFamily="18" charset="0"/>
              </a:rPr>
              <a:t>Nebraska DOR</a:t>
            </a:r>
            <a:br>
              <a:rPr lang="en-US" sz="1300" dirty="0" smtClean="0">
                <a:latin typeface="Palatino Linotype" pitchFamily="18" charset="0"/>
              </a:rPr>
            </a:br>
            <a:r>
              <a:rPr lang="en-US" sz="1300" dirty="0" smtClean="0">
                <a:latin typeface="Palatino Linotype" pitchFamily="18" charset="0"/>
              </a:rPr>
              <a:t>October 16, 2012</a:t>
            </a:r>
            <a:endParaRPr lang="en-US" sz="1300" dirty="0">
              <a:latin typeface="Palatino Linotype" pitchFamily="18" charset="0"/>
            </a:endParaRPr>
          </a:p>
        </p:txBody>
      </p:sp>
      <p:sp>
        <p:nvSpPr>
          <p:cNvPr id="8" name="Content Placeholder 7"/>
          <p:cNvSpPr>
            <a:spLocks noGrp="1"/>
          </p:cNvSpPr>
          <p:nvPr>
            <p:ph sz="half" idx="1"/>
          </p:nvPr>
        </p:nvSpPr>
        <p:spPr/>
        <p:txBody>
          <a:bodyPr>
            <a:normAutofit/>
          </a:bodyPr>
          <a:lstStyle/>
          <a:p>
            <a:pPr marL="0" indent="0">
              <a:buNone/>
            </a:pPr>
            <a:endParaRPr lang="en-US" dirty="0">
              <a:latin typeface="Palatino Linotype" pitchFamily="18" charset="0"/>
            </a:endParaRPr>
          </a:p>
          <a:p>
            <a:endParaRPr lang="en-US" dirty="0"/>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10" name="Rectangle 9"/>
          <p:cNvSpPr/>
          <p:nvPr/>
        </p:nvSpPr>
        <p:spPr>
          <a:xfrm>
            <a:off x="2152650" y="76200"/>
            <a:ext cx="4370070" cy="769441"/>
          </a:xfrm>
          <a:prstGeom prst="rect">
            <a:avLst/>
          </a:prstGeom>
        </p:spPr>
        <p:txBody>
          <a:bodyPr wrap="square">
            <a:spAutoFit/>
          </a:bodyPr>
          <a:lstStyle/>
          <a:p>
            <a:pPr algn="ctr"/>
            <a:r>
              <a:rPr lang="en-US" sz="1400" b="1" i="1" dirty="0">
                <a:solidFill>
                  <a:srgbClr val="FF0000"/>
                </a:solidFill>
                <a:latin typeface="Palatino Linotype" pitchFamily="18" charset="0"/>
              </a:rPr>
              <a:t>Changing Traffic Incident Management by Training a Nation of Responders…</a:t>
            </a:r>
          </a:p>
          <a:p>
            <a:pPr algn="ctr"/>
            <a:endParaRPr lang="en-US" sz="1600" b="1" dirty="0">
              <a:latin typeface="Palatino Linotype" pitchFamily="18" charset="0"/>
            </a:endParaRPr>
          </a:p>
        </p:txBody>
      </p:sp>
      <p:pic>
        <p:nvPicPr>
          <p:cNvPr id="22"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9054"/>
            <a:ext cx="4038600" cy="3028254"/>
          </a:xfrm>
          <a:prstGeom prst="rect">
            <a:avLst/>
          </a:prstGeom>
        </p:spPr>
      </p:pic>
      <p:pic>
        <p:nvPicPr>
          <p:cNvPr id="23" name="Content Placeholder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362200"/>
            <a:ext cx="4151280" cy="2807303"/>
          </a:xfrm>
          <a:prstGeom prst="rect">
            <a:avLst/>
          </a:prstGeom>
        </p:spPr>
      </p:pic>
      <p:pic>
        <p:nvPicPr>
          <p:cNvPr id="1026" name="Picture 2" descr="1347411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64" y="5334000"/>
            <a:ext cx="6667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new-ndor-logo"/>
          <p:cNvPicPr>
            <a:picLocks noChangeAspect="1" noChangeArrowheads="1"/>
          </p:cNvPicPr>
          <p:nvPr/>
        </p:nvPicPr>
        <p:blipFill>
          <a:blip r:embed="rId6" cstate="print"/>
          <a:stretch>
            <a:fillRect/>
          </a:stretch>
        </p:blipFill>
        <p:spPr bwMode="auto">
          <a:xfrm>
            <a:off x="7239000" y="5715000"/>
            <a:ext cx="1466850" cy="87023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E547DBDD-451D-4A90-ACD7-78E35A4180C3}" type="datetime1">
              <a:rPr lang="en-US" smtClean="0"/>
              <a:t>9/21/2012</a:t>
            </a:fld>
            <a:endParaRPr lang="en-US" dirty="0"/>
          </a:p>
        </p:txBody>
      </p:sp>
      <p:sp>
        <p:nvSpPr>
          <p:cNvPr id="5" name="Slide Number Placeholder 4"/>
          <p:cNvSpPr>
            <a:spLocks noGrp="1"/>
          </p:cNvSpPr>
          <p:nvPr>
            <p:ph type="sldNum" sz="quarter" idx="12"/>
          </p:nvPr>
        </p:nvSpPr>
        <p:spPr/>
        <p:txBody>
          <a:bodyPr/>
          <a:lstStyle/>
          <a:p>
            <a:fld id="{4B789F14-C752-43E2-B5C3-E5A829DD8DF9}" type="slidenum">
              <a:rPr lang="en-US" smtClean="0"/>
              <a:t>2</a:t>
            </a:fld>
            <a:endParaRPr lang="en-US" dirty="0"/>
          </a:p>
        </p:txBody>
      </p:sp>
    </p:spTree>
    <p:extLst>
      <p:ext uri="{BB962C8B-B14F-4D97-AF65-F5344CB8AC3E}">
        <p14:creationId xmlns:p14="http://schemas.microsoft.com/office/powerpoint/2010/main" val="295600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latin typeface="Palatino Linotype" pitchFamily="18" charset="0"/>
              </a:rPr>
              <a:t>Contributors to Safety Risks and Increased Congestion During Incidents</a:t>
            </a:r>
            <a:endParaRPr lang="en-US" sz="2800" b="1" dirty="0">
              <a:latin typeface="Palatino Linotype" pitchFamily="18" charset="0"/>
            </a:endParaRPr>
          </a:p>
        </p:txBody>
      </p:sp>
      <p:sp>
        <p:nvSpPr>
          <p:cNvPr id="5" name="Content Placeholder 4"/>
          <p:cNvSpPr>
            <a:spLocks noGrp="1"/>
          </p:cNvSpPr>
          <p:nvPr>
            <p:ph sz="half" idx="1"/>
          </p:nvPr>
        </p:nvSpPr>
        <p:spPr/>
        <p:txBody>
          <a:bodyPr>
            <a:normAutofit fontScale="77500" lnSpcReduction="20000"/>
          </a:bodyPr>
          <a:lstStyle/>
          <a:p>
            <a:pPr>
              <a:buFont typeface="Wingdings" pitchFamily="2" charset="2"/>
              <a:buChar char="q"/>
            </a:pPr>
            <a:r>
              <a:rPr lang="en-US" sz="3600" b="1" dirty="0" smtClean="0">
                <a:latin typeface="Palatino Linotype" pitchFamily="18" charset="0"/>
              </a:rPr>
              <a:t>Careless, inattentive, and impaired drivers</a:t>
            </a:r>
          </a:p>
          <a:p>
            <a:pPr>
              <a:buFont typeface="Wingdings" pitchFamily="2" charset="2"/>
              <a:buChar char="q"/>
            </a:pPr>
            <a:r>
              <a:rPr lang="en-US" dirty="0" smtClean="0">
                <a:latin typeface="Palatino Linotype" pitchFamily="18" charset="0"/>
              </a:rPr>
              <a:t>Failure to establish proper TTC devices around the incident scene</a:t>
            </a:r>
          </a:p>
          <a:p>
            <a:pPr>
              <a:buFont typeface="Wingdings" pitchFamily="2" charset="2"/>
              <a:buChar char="q"/>
            </a:pPr>
            <a:r>
              <a:rPr lang="en-US" dirty="0" smtClean="0">
                <a:latin typeface="Palatino Linotype" pitchFamily="18" charset="0"/>
              </a:rPr>
              <a:t>Improper positioning of the response vehicle within the Traffic Incident Management Area</a:t>
            </a:r>
          </a:p>
          <a:p>
            <a:pPr>
              <a:buFont typeface="Wingdings" pitchFamily="2" charset="2"/>
              <a:buChar char="q"/>
            </a:pPr>
            <a:r>
              <a:rPr lang="en-US" dirty="0" smtClean="0">
                <a:latin typeface="Palatino Linotype" pitchFamily="18" charset="0"/>
              </a:rPr>
              <a:t>Inappropriate response vehicle lighting</a:t>
            </a:r>
          </a:p>
          <a:p>
            <a:pPr>
              <a:buFont typeface="Wingdings" pitchFamily="2" charset="2"/>
              <a:buChar char="q"/>
            </a:pPr>
            <a:r>
              <a:rPr lang="en-US" dirty="0" smtClean="0">
                <a:latin typeface="Palatino Linotype" pitchFamily="18" charset="0"/>
              </a:rPr>
              <a:t>Low visibility condition</a:t>
            </a:r>
          </a:p>
          <a:p>
            <a:pPr>
              <a:buFont typeface="Wingdings" pitchFamily="2" charset="2"/>
              <a:buChar char="q"/>
            </a:pPr>
            <a:r>
              <a:rPr lang="en-US" dirty="0" smtClean="0">
                <a:latin typeface="Palatino Linotype" pitchFamily="18" charset="0"/>
              </a:rPr>
              <a:t>Lacking situational awareness</a:t>
            </a:r>
            <a:endParaRPr lang="en-US" dirty="0">
              <a:latin typeface="Palatino Linotype" pitchFamily="18" charset="0"/>
            </a:endParaRPr>
          </a:p>
        </p:txBody>
      </p:sp>
      <p:pic>
        <p:nvPicPr>
          <p:cNvPr id="13" name="Content Placeholder 12" descr="EmergencyLighting_Night_1.jpg"/>
          <p:cNvPicPr>
            <a:picLocks noGrp="1" noChangeAspect="1"/>
          </p:cNvPicPr>
          <p:nvPr>
            <p:ph sz="half" idx="2"/>
          </p:nvPr>
        </p:nvPicPr>
        <p:blipFill>
          <a:blip r:embed="rId3" cstate="print"/>
          <a:stretch>
            <a:fillRect/>
          </a:stretch>
        </p:blipFill>
        <p:spPr>
          <a:xfrm>
            <a:off x="4648200" y="1981200"/>
            <a:ext cx="4038600" cy="3021889"/>
          </a:xfrm>
          <a:prstGeom prst="rect">
            <a:avLst/>
          </a:prstGeom>
        </p:spPr>
      </p:pic>
      <p:sp>
        <p:nvSpPr>
          <p:cNvPr id="9" name="Footer Placeholder 8"/>
          <p:cNvSpPr>
            <a:spLocks noGrp="1"/>
          </p:cNvSpPr>
          <p:nvPr>
            <p:ph type="ftr" sz="quarter" idx="11"/>
          </p:nvPr>
        </p:nvSpPr>
        <p:spPr/>
        <p:txBody>
          <a:bodyPr/>
          <a:lstStyle/>
          <a:p>
            <a:r>
              <a:rPr lang="en-US" dirty="0" smtClean="0"/>
              <a:t>Rural Traffic Incident Management Training in Nebraska</a:t>
            </a:r>
            <a:endParaRPr lang="en-US" dirty="0"/>
          </a:p>
        </p:txBody>
      </p:sp>
      <p:sp>
        <p:nvSpPr>
          <p:cNvPr id="2" name="Date Placeholder 1"/>
          <p:cNvSpPr>
            <a:spLocks noGrp="1"/>
          </p:cNvSpPr>
          <p:nvPr>
            <p:ph type="dt" sz="half" idx="10"/>
          </p:nvPr>
        </p:nvSpPr>
        <p:spPr/>
        <p:txBody>
          <a:bodyPr/>
          <a:lstStyle/>
          <a:p>
            <a:fld id="{37EAEFF0-5B56-4660-B49E-1FED2421AE64}" type="datetime1">
              <a:rPr lang="en-US" smtClean="0"/>
              <a:t>9/21/2012</a:t>
            </a:fld>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20</a:t>
            </a:fld>
            <a:endParaRPr lang="en-US" dirty="0"/>
          </a:p>
        </p:txBody>
      </p:sp>
    </p:spTree>
    <p:extLst>
      <p:ext uri="{BB962C8B-B14F-4D97-AF65-F5344CB8AC3E}">
        <p14:creationId xmlns:p14="http://schemas.microsoft.com/office/powerpoint/2010/main" val="2467602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alatino Linotype" pitchFamily="18" charset="0"/>
              </a:rPr>
              <a:t>Every Day of the Week</a:t>
            </a:r>
            <a:r>
              <a:rPr lang="en-US" dirty="0" smtClean="0">
                <a:latin typeface="Palatino Linotype" pitchFamily="18" charset="0"/>
              </a:rPr>
              <a:t>…</a:t>
            </a:r>
            <a:endParaRPr lang="en-US" dirty="0">
              <a:latin typeface="Palatino Linotype" pitchFamily="18" charset="0"/>
            </a:endParaRPr>
          </a:p>
        </p:txBody>
      </p:sp>
      <p:sp>
        <p:nvSpPr>
          <p:cNvPr id="3" name="Content Placeholder 2"/>
          <p:cNvSpPr>
            <a:spLocks noGrp="1"/>
          </p:cNvSpPr>
          <p:nvPr>
            <p:ph sz="half" idx="2"/>
          </p:nvPr>
        </p:nvSpPr>
        <p:spPr/>
        <p:txBody>
          <a:bodyPr>
            <a:normAutofit fontScale="92500"/>
          </a:bodyPr>
          <a:lstStyle/>
          <a:p>
            <a:r>
              <a:rPr lang="en-US" dirty="0" smtClean="0">
                <a:latin typeface="Palatino Linotype" pitchFamily="18" charset="0"/>
              </a:rPr>
              <a:t>…</a:t>
            </a:r>
            <a:r>
              <a:rPr lang="en-US" sz="3600" dirty="0" smtClean="0">
                <a:latin typeface="Palatino Linotype" pitchFamily="18" charset="0"/>
              </a:rPr>
              <a:t>there are 38,000 responders on the scene at traffic incidents.</a:t>
            </a:r>
          </a:p>
          <a:p>
            <a:r>
              <a:rPr lang="en-US" sz="3600" dirty="0" smtClean="0">
                <a:latin typeface="Palatino Linotype" pitchFamily="18" charset="0"/>
              </a:rPr>
              <a:t>…there are 38,000 responders at risk of serious injury or death. </a:t>
            </a:r>
            <a:endParaRPr lang="en-US" sz="3600" dirty="0">
              <a:latin typeface="Palatino Linotype" pitchFamily="18" charset="0"/>
            </a:endParaRPr>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75344" y="1600200"/>
            <a:ext cx="3021337" cy="4525963"/>
          </a:xfrm>
          <a:prstGeom prst="rect">
            <a:avLst/>
          </a:prstGeom>
        </p:spPr>
      </p:pic>
      <p:sp>
        <p:nvSpPr>
          <p:cNvPr id="9" name="TextBox 8"/>
          <p:cNvSpPr txBox="1"/>
          <p:nvPr/>
        </p:nvSpPr>
        <p:spPr>
          <a:xfrm>
            <a:off x="762000" y="5257800"/>
            <a:ext cx="3352800" cy="1077218"/>
          </a:xfrm>
          <a:prstGeom prst="rect">
            <a:avLst/>
          </a:prstGeom>
          <a:solidFill>
            <a:srgbClr val="FFC000"/>
          </a:solidFill>
        </p:spPr>
        <p:txBody>
          <a:bodyPr wrap="square" rtlCol="0">
            <a:spAutoFit/>
          </a:bodyPr>
          <a:lstStyle/>
          <a:p>
            <a:r>
              <a:rPr lang="en-US" sz="1600" dirty="0" smtClean="0"/>
              <a:t>Scene of firefighter’s death on I-80 in Iowa.</a:t>
            </a:r>
          </a:p>
          <a:p>
            <a:r>
              <a:rPr lang="en-US" sz="1600" dirty="0" smtClean="0"/>
              <a:t>Situational Awareness is critical! Know what is going on around you.</a:t>
            </a:r>
            <a:endParaRPr lang="en-US" sz="1600" dirty="0"/>
          </a:p>
        </p:txBody>
      </p:sp>
      <p:sp>
        <p:nvSpPr>
          <p:cNvPr id="4" name="Date Placeholder 3"/>
          <p:cNvSpPr>
            <a:spLocks noGrp="1"/>
          </p:cNvSpPr>
          <p:nvPr>
            <p:ph type="dt" sz="half" idx="10"/>
          </p:nvPr>
        </p:nvSpPr>
        <p:spPr/>
        <p:txBody>
          <a:bodyPr/>
          <a:lstStyle/>
          <a:p>
            <a:fld id="{134EF6B3-CE3A-4891-8414-E3ABF8889362}" type="datetime1">
              <a:rPr lang="en-US" smtClean="0"/>
              <a:t>9/21/2012</a:t>
            </a:fld>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21</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52400"/>
            <a:ext cx="3200400" cy="561955"/>
          </a:xfrm>
          <a:prstGeom prst="rect">
            <a:avLst/>
          </a:prstGeom>
        </p:spPr>
      </p:pic>
    </p:spTree>
    <p:extLst>
      <p:ext uri="{BB962C8B-B14F-4D97-AF65-F5344CB8AC3E}">
        <p14:creationId xmlns:p14="http://schemas.microsoft.com/office/powerpoint/2010/main" val="3590408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latin typeface="Palatino Linotype" pitchFamily="18" charset="0"/>
              </a:rPr>
              <a:t/>
            </a:r>
            <a:br>
              <a:rPr lang="en-US" b="1" dirty="0">
                <a:solidFill>
                  <a:srgbClr val="0070C0"/>
                </a:solidFill>
                <a:latin typeface="Palatino Linotype" pitchFamily="18" charset="0"/>
              </a:rPr>
            </a:br>
            <a:endParaRPr lang="en-US" dirty="0"/>
          </a:p>
        </p:txBody>
      </p:sp>
      <p:sp>
        <p:nvSpPr>
          <p:cNvPr id="10" name="Content Placeholder 9"/>
          <p:cNvSpPr>
            <a:spLocks noGrp="1"/>
          </p:cNvSpPr>
          <p:nvPr>
            <p:ph sz="half" idx="1"/>
          </p:nvPr>
        </p:nvSpPr>
        <p:spPr/>
        <p:txBody>
          <a:bodyPr>
            <a:noAutofit/>
          </a:bodyPr>
          <a:lstStyle/>
          <a:p>
            <a:pPr marL="0" indent="0">
              <a:buNone/>
            </a:pPr>
            <a:r>
              <a:rPr lang="en-US" sz="2000" b="1" dirty="0" smtClean="0">
                <a:latin typeface="Palatino Linotype" pitchFamily="18" charset="0"/>
              </a:rPr>
              <a:t>Responders </a:t>
            </a:r>
            <a:r>
              <a:rPr lang="en-US" sz="2000" b="1" dirty="0">
                <a:latin typeface="Palatino Linotype" pitchFamily="18" charset="0"/>
              </a:rPr>
              <a:t>should receive proper training, and </a:t>
            </a:r>
            <a:r>
              <a:rPr lang="en-US" sz="2000" b="1" dirty="0" smtClean="0">
                <a:latin typeface="Palatino Linotype" pitchFamily="18" charset="0"/>
              </a:rPr>
              <a:t>have: </a:t>
            </a:r>
          </a:p>
          <a:p>
            <a:pPr>
              <a:buFont typeface="Wingdings" pitchFamily="2" charset="2"/>
              <a:buChar char="q"/>
            </a:pPr>
            <a:r>
              <a:rPr lang="en-US" sz="1600" b="1" dirty="0" smtClean="0">
                <a:latin typeface="Palatino Linotype" pitchFamily="18" charset="0"/>
              </a:rPr>
              <a:t>adequate staffing</a:t>
            </a:r>
          </a:p>
          <a:p>
            <a:pPr>
              <a:buFont typeface="Wingdings" pitchFamily="2" charset="2"/>
              <a:buChar char="q"/>
            </a:pPr>
            <a:r>
              <a:rPr lang="en-US" sz="1600" b="1" dirty="0" smtClean="0">
                <a:latin typeface="Palatino Linotype" pitchFamily="18" charset="0"/>
              </a:rPr>
              <a:t>sufficient equipment</a:t>
            </a:r>
          </a:p>
          <a:p>
            <a:pPr>
              <a:buFont typeface="Wingdings" pitchFamily="2" charset="2"/>
              <a:buChar char="q"/>
            </a:pPr>
            <a:r>
              <a:rPr lang="en-US" sz="1600" b="1" dirty="0" smtClean="0">
                <a:latin typeface="Palatino Linotype" pitchFamily="18" charset="0"/>
              </a:rPr>
              <a:t> </a:t>
            </a:r>
            <a:r>
              <a:rPr lang="en-US" sz="1600" b="1" dirty="0">
                <a:latin typeface="Palatino Linotype" pitchFamily="18" charset="0"/>
              </a:rPr>
              <a:t>appropriate procedures in place for responding to and operating at a roadway emergency incident.</a:t>
            </a:r>
          </a:p>
          <a:p>
            <a:pPr>
              <a:buFont typeface="Wingdings" pitchFamily="2" charset="2"/>
              <a:buChar char="q"/>
            </a:pPr>
            <a:r>
              <a:rPr lang="en-US" sz="1600" b="1" dirty="0">
                <a:latin typeface="Palatino Linotype" pitchFamily="18" charset="0"/>
              </a:rPr>
              <a:t>Standard operating guidelines include guidance on identifying and maintaining a safe location while working in or near moving traffic.</a:t>
            </a:r>
          </a:p>
          <a:p>
            <a:pPr>
              <a:buFont typeface="Wingdings" pitchFamily="2" charset="2"/>
              <a:buChar char="q"/>
            </a:pPr>
            <a:r>
              <a:rPr lang="en-US" sz="1600" b="1" dirty="0">
                <a:solidFill>
                  <a:srgbClr val="FF0000"/>
                </a:solidFill>
                <a:latin typeface="Palatino Linotype" pitchFamily="18" charset="0"/>
              </a:rPr>
              <a:t>Establish pre-incident plans and agreements </a:t>
            </a:r>
            <a:r>
              <a:rPr lang="en-US" sz="1600" b="1" dirty="0">
                <a:latin typeface="Palatino Linotype" pitchFamily="18" charset="0"/>
              </a:rPr>
              <a:t>regarding traffic control incident management at roadway incidents with other public safety </a:t>
            </a:r>
            <a:r>
              <a:rPr lang="en-US" sz="1600" b="1" dirty="0" smtClean="0">
                <a:latin typeface="Palatino Linotype" pitchFamily="18" charset="0"/>
              </a:rPr>
              <a:t>agencies…</a:t>
            </a:r>
            <a:endParaRPr lang="en-US" sz="1600" dirty="0"/>
          </a:p>
        </p:txBody>
      </p:sp>
      <p:sp>
        <p:nvSpPr>
          <p:cNvPr id="3" name="Content Placeholder 2"/>
          <p:cNvSpPr>
            <a:spLocks noGrp="1"/>
          </p:cNvSpPr>
          <p:nvPr>
            <p:ph sz="half" idx="2"/>
          </p:nvPr>
        </p:nvSpPr>
        <p:spPr/>
        <p:txBody>
          <a:bodyPr>
            <a:normAutofit fontScale="62500" lnSpcReduction="20000"/>
          </a:bodyPr>
          <a:lstStyle/>
          <a:p>
            <a:pPr>
              <a:buFont typeface="Wingdings" pitchFamily="2" charset="2"/>
              <a:buChar char="q"/>
            </a:pPr>
            <a:r>
              <a:rPr lang="en-US" b="1" dirty="0">
                <a:latin typeface="Palatino Linotype" pitchFamily="18" charset="0"/>
              </a:rPr>
              <a:t>High-visibility chevrons and reflective       markings are applied to all apparatus to enhance conspicuity while parked at emergency scenes and during emergency response</a:t>
            </a:r>
            <a:r>
              <a:rPr lang="en-US" b="1" dirty="0" smtClean="0">
                <a:latin typeface="Palatino Linotype" pitchFamily="18" charset="0"/>
              </a:rPr>
              <a:t>.</a:t>
            </a:r>
          </a:p>
          <a:p>
            <a:pPr>
              <a:buFont typeface="Wingdings" pitchFamily="2" charset="2"/>
              <a:buChar char="q"/>
            </a:pPr>
            <a:endParaRPr lang="en-US" b="1" dirty="0">
              <a:latin typeface="Palatino Linotype" pitchFamily="18" charset="0"/>
            </a:endParaRPr>
          </a:p>
          <a:p>
            <a:pPr>
              <a:buFont typeface="Wingdings" pitchFamily="2" charset="2"/>
              <a:buChar char="q"/>
            </a:pPr>
            <a:r>
              <a:rPr lang="en-US" b="1" dirty="0" smtClean="0">
                <a:latin typeface="Palatino Linotype" pitchFamily="18" charset="0"/>
              </a:rPr>
              <a:t>Motorists </a:t>
            </a:r>
            <a:r>
              <a:rPr lang="en-US" b="1" dirty="0">
                <a:latin typeface="Palatino Linotype" pitchFamily="18" charset="0"/>
              </a:rPr>
              <a:t>should be attentive at all times while operating a motor vehicle, especially when approaching and driving through a traffic incident management area, so that they avoid striking emergency responders, other vehicles, and/or traffic control devices.</a:t>
            </a:r>
          </a:p>
          <a:p>
            <a:pPr>
              <a:buFont typeface="Wingdings" pitchFamily="2" charset="2"/>
              <a:buChar char="q"/>
            </a:pPr>
            <a:endParaRPr lang="en-US" sz="3600" dirty="0"/>
          </a:p>
          <a:p>
            <a:pPr marL="0" indent="0">
              <a:buNone/>
            </a:pPr>
            <a:endParaRPr lang="en-US" dirty="0"/>
          </a:p>
        </p:txBody>
      </p:sp>
      <p:sp>
        <p:nvSpPr>
          <p:cNvPr id="5" name="Date Placeholder 4"/>
          <p:cNvSpPr>
            <a:spLocks noGrp="1"/>
          </p:cNvSpPr>
          <p:nvPr>
            <p:ph type="dt" sz="half" idx="10"/>
          </p:nvPr>
        </p:nvSpPr>
        <p:spPr/>
        <p:txBody>
          <a:bodyPr/>
          <a:lstStyle/>
          <a:p>
            <a:fld id="{7EACAC2E-2E5E-4B31-8EAD-DD70FBB62FF2}" type="datetime1">
              <a:rPr lang="en-US" smtClean="0"/>
              <a:t>9/21/2012</a:t>
            </a:fld>
            <a:endParaRPr lang="en-US" dirty="0"/>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4B789F14-C752-43E2-B5C3-E5A829DD8DF9}" type="slidenum">
              <a:rPr lang="en-US" smtClean="0"/>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
            <a:ext cx="8743950" cy="1535340"/>
          </a:xfrm>
          <a:prstGeom prst="rect">
            <a:avLst/>
          </a:prstGeom>
        </p:spPr>
      </p:pic>
    </p:spTree>
    <p:extLst>
      <p:ext uri="{BB962C8B-B14F-4D97-AF65-F5344CB8AC3E}">
        <p14:creationId xmlns:p14="http://schemas.microsoft.com/office/powerpoint/2010/main" val="1811955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latin typeface="Palatino Linotype" pitchFamily="18" charset="0"/>
              </a:rPr>
              <a:t>Rural TIM Tools</a:t>
            </a:r>
            <a:br>
              <a:rPr lang="en-US" sz="2800" dirty="0" smtClean="0">
                <a:solidFill>
                  <a:schemeClr val="tx1"/>
                </a:solidFill>
                <a:latin typeface="Palatino Linotype" pitchFamily="18" charset="0"/>
              </a:rPr>
            </a:br>
            <a:r>
              <a:rPr lang="en-US" sz="2800" dirty="0" smtClean="0">
                <a:solidFill>
                  <a:schemeClr val="tx1"/>
                </a:solidFill>
                <a:latin typeface="Palatino Linotype" pitchFamily="18" charset="0"/>
              </a:rPr>
              <a:t>Intelligent Transportation Systems and Real Time System Management, Rural District Operations Centers</a:t>
            </a:r>
            <a:endParaRPr lang="en-US" sz="2800" dirty="0">
              <a:solidFill>
                <a:schemeClr val="tx1"/>
              </a:solidFill>
              <a:latin typeface="Palatino Linotype" pitchFamily="18" charset="0"/>
            </a:endParaRPr>
          </a:p>
        </p:txBody>
      </p:sp>
      <p:sp>
        <p:nvSpPr>
          <p:cNvPr id="4" name="Content Placeholder 3"/>
          <p:cNvSpPr>
            <a:spLocks noGrp="1"/>
          </p:cNvSpPr>
          <p:nvPr>
            <p:ph sz="half" idx="1"/>
          </p:nvPr>
        </p:nvSpPr>
        <p:spPr>
          <a:prstGeom prst="rect">
            <a:avLst/>
          </a:prstGeom>
          <a:solidFill>
            <a:schemeClr val="bg2"/>
          </a:solidFill>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US" b="1" dirty="0" smtClean="0">
                <a:latin typeface="Palatino Linotype" pitchFamily="18" charset="0"/>
              </a:rPr>
              <a:t>The capability to monitor, in real-time, the traffic and travel conditions of the major highways and to share data with State and local governments and with the traveling public:</a:t>
            </a:r>
          </a:p>
          <a:p>
            <a:pPr marL="582930" indent="-514350" fontAlgn="auto">
              <a:spcAft>
                <a:spcPts val="0"/>
              </a:spcAft>
              <a:buClr>
                <a:schemeClr val="tx1">
                  <a:shade val="95000"/>
                </a:schemeClr>
              </a:buClr>
              <a:buFont typeface="Wingdings" pitchFamily="2" charset="2"/>
              <a:buChar char="q"/>
              <a:defRPr/>
            </a:pPr>
            <a:r>
              <a:rPr lang="en-US" sz="2000" b="1" dirty="0" smtClean="0">
                <a:latin typeface="Palatino Linotype" pitchFamily="18" charset="0"/>
              </a:rPr>
              <a:t>Lane blocking events</a:t>
            </a:r>
          </a:p>
          <a:p>
            <a:pPr marL="582930" indent="-514350" fontAlgn="auto">
              <a:spcAft>
                <a:spcPts val="0"/>
              </a:spcAft>
              <a:buClr>
                <a:schemeClr val="tx1">
                  <a:shade val="95000"/>
                </a:schemeClr>
              </a:buClr>
              <a:buFont typeface="Wingdings" pitchFamily="2" charset="2"/>
              <a:buChar char="q"/>
              <a:defRPr/>
            </a:pPr>
            <a:r>
              <a:rPr lang="en-US" sz="2000" b="1" dirty="0" smtClean="0">
                <a:latin typeface="Palatino Linotype" pitchFamily="18" charset="0"/>
              </a:rPr>
              <a:t>Road weather</a:t>
            </a:r>
          </a:p>
          <a:p>
            <a:pPr marL="582930" indent="-514350" fontAlgn="auto">
              <a:spcAft>
                <a:spcPts val="0"/>
              </a:spcAft>
              <a:buClr>
                <a:schemeClr val="tx1">
                  <a:shade val="95000"/>
                </a:schemeClr>
              </a:buClr>
              <a:buFont typeface="Wingdings" pitchFamily="2" charset="2"/>
              <a:buChar char="q"/>
              <a:defRPr/>
            </a:pPr>
            <a:r>
              <a:rPr lang="en-US" sz="2000" b="1" dirty="0" smtClean="0">
                <a:latin typeface="Palatino Linotype" pitchFamily="18" charset="0"/>
              </a:rPr>
              <a:t>Construction</a:t>
            </a:r>
          </a:p>
          <a:p>
            <a:pPr marL="582930" indent="-514350" fontAlgn="auto">
              <a:spcAft>
                <a:spcPts val="0"/>
              </a:spcAft>
              <a:buClr>
                <a:schemeClr val="tx1">
                  <a:shade val="95000"/>
                </a:schemeClr>
              </a:buClr>
              <a:buFont typeface="Wingdings" pitchFamily="2" charset="2"/>
              <a:buChar char="q"/>
              <a:defRPr/>
            </a:pPr>
            <a:r>
              <a:rPr lang="en-US" sz="2000" b="1" dirty="0" smtClean="0">
                <a:latin typeface="Palatino Linotype" pitchFamily="18" charset="0"/>
              </a:rPr>
              <a:t>Travel Time</a:t>
            </a:r>
          </a:p>
          <a:p>
            <a:endParaRPr lang="en-US" dirty="0">
              <a:latin typeface="Palatino Linotype" pitchFamily="18" charset="0"/>
            </a:endParaRPr>
          </a:p>
        </p:txBody>
      </p:sp>
      <p:sp>
        <p:nvSpPr>
          <p:cNvPr id="3" name="Date Placeholder 2"/>
          <p:cNvSpPr>
            <a:spLocks noGrp="1"/>
          </p:cNvSpPr>
          <p:nvPr>
            <p:ph type="dt" sz="half" idx="10"/>
          </p:nvPr>
        </p:nvSpPr>
        <p:spPr/>
        <p:txBody>
          <a:bodyPr/>
          <a:lstStyle/>
          <a:p>
            <a:fld id="{D0C2C42B-2129-4C00-BC53-8E379879C3A0}"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4B789F14-C752-43E2-B5C3-E5A829DD8DF9}" type="slidenum">
              <a:rPr lang="en-US" smtClean="0"/>
              <a:t>23</a:t>
            </a:fld>
            <a:endParaRPr lang="en-US" dirty="0"/>
          </a:p>
        </p:txBody>
      </p:sp>
      <p:pic>
        <p:nvPicPr>
          <p:cNvPr id="9" name="Picture 3" descr="new-ndor-logo"/>
          <p:cNvPicPr>
            <a:picLocks noChangeAspect="1" noChangeArrowheads="1"/>
          </p:cNvPicPr>
          <p:nvPr/>
        </p:nvPicPr>
        <p:blipFill>
          <a:blip r:embed="rId3" cstate="print"/>
          <a:stretch>
            <a:fillRect/>
          </a:stretch>
        </p:blipFill>
        <p:spPr bwMode="auto">
          <a:xfrm>
            <a:off x="6096000" y="5791200"/>
            <a:ext cx="1466850" cy="870230"/>
          </a:xfrm>
          <a:prstGeom prst="rect">
            <a:avLst/>
          </a:prstGeom>
          <a:noFill/>
          <a:ln w="9525">
            <a:noFill/>
            <a:miter lim="800000"/>
            <a:headEnd/>
            <a:tailEnd/>
          </a:ln>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4045986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700" dirty="0" smtClean="0">
                <a:latin typeface="Palatino Linotype" pitchFamily="18" charset="0"/>
              </a:rPr>
              <a:t>Accident Stages</a:t>
            </a:r>
            <a:br>
              <a:rPr lang="en-US" sz="2700" dirty="0" smtClean="0">
                <a:latin typeface="Palatino Linotype" pitchFamily="18" charset="0"/>
              </a:rPr>
            </a:br>
            <a:r>
              <a:rPr lang="en-US" dirty="0" smtClean="0">
                <a:latin typeface="Palatino Linotype" pitchFamily="18" charset="0"/>
              </a:rPr>
              <a:t>Motorist Information</a:t>
            </a:r>
            <a:endParaRPr lang="en-US" dirty="0">
              <a:latin typeface="Palatino Linotype" pitchFamily="18" charset="0"/>
            </a:endParaRPr>
          </a:p>
        </p:txBody>
      </p:sp>
      <p:sp>
        <p:nvSpPr>
          <p:cNvPr id="8" name="Content Placeholder 7"/>
          <p:cNvSpPr>
            <a:spLocks noGrp="1"/>
          </p:cNvSpPr>
          <p:nvPr>
            <p:ph sz="half" idx="1"/>
          </p:nvPr>
        </p:nvSpPr>
        <p:spPr>
          <a:xfrm>
            <a:off x="457200" y="1600200"/>
            <a:ext cx="4038600" cy="4684359"/>
          </a:xfrm>
          <a:prstGeom prst="rect">
            <a:avLst/>
          </a:prstGeom>
        </p:spPr>
        <p:txBody>
          <a:bodyPr>
            <a:spAutoFit/>
          </a:bodyPr>
          <a:lstStyle/>
          <a:p>
            <a:pPr marL="0" indent="0">
              <a:buNone/>
            </a:pPr>
            <a:r>
              <a:rPr lang="en-US" sz="2000" b="1" dirty="0" smtClean="0">
                <a:latin typeface="Palatino Linotype" pitchFamily="18" charset="0"/>
              </a:rPr>
              <a:t>Informing  </a:t>
            </a:r>
            <a:r>
              <a:rPr lang="en-US" sz="2000" b="1" dirty="0">
                <a:latin typeface="Palatino Linotype" pitchFamily="18" charset="0"/>
              </a:rPr>
              <a:t>road users </a:t>
            </a:r>
            <a:r>
              <a:rPr lang="en-US" sz="2000" dirty="0">
                <a:latin typeface="Palatino Linotype" pitchFamily="18" charset="0"/>
              </a:rPr>
              <a:t>and </a:t>
            </a:r>
            <a:r>
              <a:rPr lang="en-US" sz="2000" b="1" dirty="0">
                <a:latin typeface="Palatino Linotype" pitchFamily="18" charset="0"/>
              </a:rPr>
              <a:t>establishing a well-defined path</a:t>
            </a:r>
            <a:r>
              <a:rPr lang="en-US" sz="2000" dirty="0">
                <a:latin typeface="Palatino Linotype" pitchFamily="18" charset="0"/>
              </a:rPr>
              <a:t> to guide road users through the incident area </a:t>
            </a:r>
            <a:r>
              <a:rPr lang="en-US" sz="2000" dirty="0" smtClean="0">
                <a:latin typeface="Palatino Linotype" pitchFamily="18" charset="0"/>
              </a:rPr>
              <a:t>protects </a:t>
            </a:r>
            <a:r>
              <a:rPr lang="en-US" sz="2000" dirty="0">
                <a:latin typeface="Palatino Linotype" pitchFamily="18" charset="0"/>
              </a:rPr>
              <a:t>the responders and </a:t>
            </a:r>
            <a:r>
              <a:rPr lang="en-US" sz="2000" dirty="0" smtClean="0">
                <a:latin typeface="Palatino Linotype" pitchFamily="18" charset="0"/>
              </a:rPr>
              <a:t>helps </a:t>
            </a:r>
            <a:r>
              <a:rPr lang="en-US" sz="2000" dirty="0">
                <a:latin typeface="Palatino Linotype" pitchFamily="18" charset="0"/>
              </a:rPr>
              <a:t>in moving road users past or around the </a:t>
            </a:r>
            <a:r>
              <a:rPr lang="en-US" sz="2000" dirty="0" smtClean="0">
                <a:latin typeface="Palatino Linotype" pitchFamily="18" charset="0"/>
              </a:rPr>
              <a:t>incident.</a:t>
            </a:r>
          </a:p>
          <a:p>
            <a:pPr>
              <a:buFont typeface="Wingdings" pitchFamily="2" charset="2"/>
              <a:buChar char="q"/>
            </a:pPr>
            <a:r>
              <a:rPr lang="en-US" sz="2400" dirty="0" smtClean="0">
                <a:latin typeface="Palatino Linotype" pitchFamily="18" charset="0"/>
              </a:rPr>
              <a:t> </a:t>
            </a:r>
            <a:r>
              <a:rPr lang="en-US" sz="2400" dirty="0">
                <a:latin typeface="Palatino Linotype" pitchFamily="18" charset="0"/>
              </a:rPr>
              <a:t>will reduce the likelihood of secondary </a:t>
            </a:r>
            <a:r>
              <a:rPr lang="en-US" sz="2400" dirty="0" smtClean="0">
                <a:latin typeface="Palatino Linotype" pitchFamily="18" charset="0"/>
              </a:rPr>
              <a:t>crashes</a:t>
            </a:r>
          </a:p>
          <a:p>
            <a:pPr>
              <a:buFont typeface="Wingdings" pitchFamily="2" charset="2"/>
              <a:buChar char="q"/>
            </a:pPr>
            <a:r>
              <a:rPr lang="en-US" sz="2400" dirty="0" smtClean="0">
                <a:latin typeface="Palatino Linotype" pitchFamily="18" charset="0"/>
              </a:rPr>
              <a:t> </a:t>
            </a:r>
            <a:r>
              <a:rPr lang="en-US" sz="2400" dirty="0">
                <a:latin typeface="Palatino Linotype" pitchFamily="18" charset="0"/>
              </a:rPr>
              <a:t>will preclude using the local road system. </a:t>
            </a:r>
            <a:endParaRPr lang="en-US" sz="2400" dirty="0" smtClean="0">
              <a:latin typeface="Palatino Linotype" pitchFamily="18" charset="0"/>
            </a:endParaRPr>
          </a:p>
          <a:p>
            <a:pPr>
              <a:buFont typeface="Wingdings" pitchFamily="2" charset="2"/>
              <a:buChar char="q"/>
            </a:pPr>
            <a:r>
              <a:rPr lang="en-US" sz="2400" dirty="0" smtClean="0">
                <a:latin typeface="Palatino Linotype" pitchFamily="18" charset="0"/>
              </a:rPr>
              <a:t>Your DOT can assist</a:t>
            </a:r>
            <a:endParaRPr lang="en-US" sz="2400" dirty="0">
              <a:latin typeface="Palatino Linotype" pitchFamily="18" charset="0"/>
            </a:endParaRPr>
          </a:p>
        </p:txBody>
      </p:sp>
      <p:sp>
        <p:nvSpPr>
          <p:cNvPr id="3" name="Footer Placeholder 2"/>
          <p:cNvSpPr>
            <a:spLocks noGrp="1"/>
          </p:cNvSpPr>
          <p:nvPr>
            <p:ph type="ftr" sz="quarter" idx="11"/>
          </p:nvPr>
        </p:nvSpPr>
        <p:spPr/>
        <p:txBody>
          <a:bodyPr/>
          <a:lstStyle/>
          <a:p>
            <a:r>
              <a:rPr lang="en-US" dirty="0" smtClean="0"/>
              <a:t>Rural Traffic Incident Management Training in Nebraska</a:t>
            </a:r>
            <a:endParaRPr lang="en-US" dirty="0"/>
          </a:p>
        </p:txBody>
      </p:sp>
      <p:pic>
        <p:nvPicPr>
          <p:cNvPr id="10" name="Picture 3" descr="new-ndor-logo"/>
          <p:cNvPicPr>
            <a:picLocks noChangeAspect="1" noChangeArrowheads="1"/>
          </p:cNvPicPr>
          <p:nvPr/>
        </p:nvPicPr>
        <p:blipFill>
          <a:blip r:embed="rId3" cstate="print"/>
          <a:stretch>
            <a:fillRect/>
          </a:stretch>
        </p:blipFill>
        <p:spPr bwMode="auto">
          <a:xfrm>
            <a:off x="6096000" y="5791200"/>
            <a:ext cx="1466850" cy="870230"/>
          </a:xfrm>
          <a:prstGeom prst="rect">
            <a:avLst/>
          </a:prstGeom>
          <a:noFill/>
          <a:ln w="9525">
            <a:noFill/>
            <a:miter lim="800000"/>
            <a:headEnd/>
            <a:tailEnd/>
          </a:ln>
        </p:spPr>
      </p:pic>
      <p:pic>
        <p:nvPicPr>
          <p:cNvPr id="9"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2" name="Date Placeholder 1"/>
          <p:cNvSpPr>
            <a:spLocks noGrp="1"/>
          </p:cNvSpPr>
          <p:nvPr>
            <p:ph type="dt" sz="half" idx="10"/>
          </p:nvPr>
        </p:nvSpPr>
        <p:spPr/>
        <p:txBody>
          <a:bodyPr/>
          <a:lstStyle/>
          <a:p>
            <a:fld id="{D2591B1D-F470-4B19-8906-198CECF438A4}" type="datetime1">
              <a:rPr lang="en-US" smtClean="0"/>
              <a:t>9/21/2012</a:t>
            </a:fld>
            <a:endParaRPr lang="en-US" dirty="0"/>
          </a:p>
        </p:txBody>
      </p:sp>
      <p:sp>
        <p:nvSpPr>
          <p:cNvPr id="4" name="Slide Number Placeholder 3"/>
          <p:cNvSpPr>
            <a:spLocks noGrp="1"/>
          </p:cNvSpPr>
          <p:nvPr>
            <p:ph type="sldNum" sz="quarter" idx="12"/>
          </p:nvPr>
        </p:nvSpPr>
        <p:spPr/>
        <p:txBody>
          <a:bodyPr/>
          <a:lstStyle/>
          <a:p>
            <a:fld id="{4B789F14-C752-43E2-B5C3-E5A829DD8DF9}" type="slidenum">
              <a:rPr lang="en-US" smtClean="0"/>
              <a:t>24</a:t>
            </a:fld>
            <a:endParaRPr lang="en-US" dirty="0"/>
          </a:p>
        </p:txBody>
      </p:sp>
    </p:spTree>
    <p:extLst>
      <p:ext uri="{BB962C8B-B14F-4D97-AF65-F5344CB8AC3E}">
        <p14:creationId xmlns:p14="http://schemas.microsoft.com/office/powerpoint/2010/main" val="308348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latin typeface="Palatino Linotype" pitchFamily="18" charset="0"/>
                <a:cs typeface="Arial" pitchFamily="34" charset="0"/>
              </a:rPr>
              <a:t>Incident Command System</a:t>
            </a:r>
            <a:br>
              <a:rPr lang="en-US" sz="3200" b="1" dirty="0" smtClean="0">
                <a:latin typeface="Palatino Linotype" pitchFamily="18" charset="0"/>
                <a:cs typeface="Arial" pitchFamily="34" charset="0"/>
              </a:rPr>
            </a:br>
            <a:r>
              <a:rPr lang="en-US" sz="1800" b="1" dirty="0" smtClean="0">
                <a:latin typeface="Palatino Linotype" pitchFamily="18" charset="0"/>
                <a:cs typeface="Arial" pitchFamily="34" charset="0"/>
              </a:rPr>
              <a:t> Features and Principles</a:t>
            </a:r>
            <a:r>
              <a:rPr lang="en-US" sz="1800" b="1" strike="sngStrike" dirty="0" smtClean="0">
                <a:latin typeface="Palatino Linotype" pitchFamily="18" charset="0"/>
                <a:cs typeface="Arial" pitchFamily="34" charset="0"/>
              </a:rPr>
              <a:t/>
            </a:r>
            <a:br>
              <a:rPr lang="en-US" sz="1800" b="1" strike="sngStrike" dirty="0" smtClean="0">
                <a:latin typeface="Palatino Linotype" pitchFamily="18" charset="0"/>
                <a:cs typeface="Arial" pitchFamily="34" charset="0"/>
              </a:rPr>
            </a:br>
            <a:endParaRPr lang="en-US" sz="1800" strike="sngStrike" dirty="0"/>
          </a:p>
        </p:txBody>
      </p:sp>
      <p:sp>
        <p:nvSpPr>
          <p:cNvPr id="5" name="Text Placeholder 4"/>
          <p:cNvSpPr>
            <a:spLocks noGrp="1"/>
          </p:cNvSpPr>
          <p:nvPr>
            <p:ph type="body" idx="1"/>
          </p:nvPr>
        </p:nvSpPr>
        <p:spPr/>
        <p:txBody>
          <a:bodyPr/>
          <a:lstStyle/>
          <a:p>
            <a:r>
              <a:rPr lang="en-US" dirty="0" smtClean="0">
                <a:latin typeface="Palatino Linotype" pitchFamily="18" charset="0"/>
              </a:rPr>
              <a:t>Disciplines</a:t>
            </a:r>
            <a:endParaRPr lang="en-US" i="1" dirty="0">
              <a:latin typeface="Palatino Linotype" pitchFamily="18" charset="0"/>
            </a:endParaRPr>
          </a:p>
        </p:txBody>
      </p:sp>
      <p:sp>
        <p:nvSpPr>
          <p:cNvPr id="6" name="Content Placeholder 5"/>
          <p:cNvSpPr>
            <a:spLocks noGrp="1"/>
          </p:cNvSpPr>
          <p:nvPr>
            <p:ph sz="half" idx="2"/>
          </p:nvPr>
        </p:nvSpPr>
        <p:spPr>
          <a:prstGeom prst="rect">
            <a:avLst/>
          </a:prstGeom>
          <a:solidFill>
            <a:schemeClr val="bg2">
              <a:lumMod val="90000"/>
            </a:schemeClr>
          </a:solidFill>
        </p:spPr>
        <p:txBody>
          <a:bodyPr>
            <a:spAutoFit/>
          </a:bodyPr>
          <a:lstStyle/>
          <a:p>
            <a:pPr>
              <a:buFont typeface="Wingdings" pitchFamily="2" charset="2"/>
              <a:buChar char="q"/>
            </a:pPr>
            <a:r>
              <a:rPr lang="en-US" sz="2400" b="1" dirty="0">
                <a:latin typeface="Palatino Linotype" pitchFamily="18" charset="0"/>
              </a:rPr>
              <a:t>Fire and </a:t>
            </a:r>
            <a:r>
              <a:rPr lang="en-US" sz="2400" b="1" dirty="0" smtClean="0">
                <a:latin typeface="Palatino Linotype" pitchFamily="18" charset="0"/>
              </a:rPr>
              <a:t>rescue</a:t>
            </a:r>
          </a:p>
          <a:p>
            <a:pPr>
              <a:buFont typeface="Wingdings" pitchFamily="2" charset="2"/>
              <a:buChar char="q"/>
            </a:pPr>
            <a:r>
              <a:rPr lang="en-US" sz="2400" b="1" dirty="0" smtClean="0">
                <a:latin typeface="Palatino Linotype" pitchFamily="18" charset="0"/>
              </a:rPr>
              <a:t>Law enforcement</a:t>
            </a:r>
          </a:p>
          <a:p>
            <a:pPr>
              <a:buFont typeface="Wingdings" pitchFamily="2" charset="2"/>
              <a:buChar char="q"/>
            </a:pPr>
            <a:r>
              <a:rPr lang="en-US" sz="2400" b="1" dirty="0" smtClean="0">
                <a:latin typeface="Palatino Linotype" pitchFamily="18" charset="0"/>
              </a:rPr>
              <a:t>Dispatch</a:t>
            </a:r>
          </a:p>
          <a:p>
            <a:pPr>
              <a:buFont typeface="Wingdings" pitchFamily="2" charset="2"/>
              <a:buChar char="q"/>
            </a:pPr>
            <a:r>
              <a:rPr lang="en-US" sz="2400" b="1" dirty="0" smtClean="0">
                <a:latin typeface="Palatino Linotype" pitchFamily="18" charset="0"/>
              </a:rPr>
              <a:t>Emergency Management Agency</a:t>
            </a:r>
          </a:p>
          <a:p>
            <a:pPr>
              <a:buFont typeface="Wingdings" pitchFamily="2" charset="2"/>
              <a:buChar char="q"/>
            </a:pPr>
            <a:r>
              <a:rPr lang="en-US" sz="2400" b="1" dirty="0" smtClean="0">
                <a:latin typeface="Palatino Linotype" pitchFamily="18" charset="0"/>
              </a:rPr>
              <a:t>DOT</a:t>
            </a:r>
          </a:p>
          <a:p>
            <a:pPr>
              <a:buFont typeface="Wingdings" pitchFamily="2" charset="2"/>
              <a:buChar char="q"/>
            </a:pPr>
            <a:r>
              <a:rPr lang="en-US" sz="2400" b="1" dirty="0" smtClean="0">
                <a:latin typeface="Palatino Linotype" pitchFamily="18" charset="0"/>
              </a:rPr>
              <a:t>Towing and recovery</a:t>
            </a:r>
          </a:p>
          <a:p>
            <a:pPr>
              <a:buFont typeface="Wingdings" pitchFamily="2" charset="2"/>
              <a:buChar char="q"/>
            </a:pPr>
            <a:r>
              <a:rPr lang="en-US" sz="2400" b="1" dirty="0" smtClean="0">
                <a:latin typeface="Palatino Linotype" pitchFamily="18" charset="0"/>
              </a:rPr>
              <a:t>Media</a:t>
            </a:r>
            <a:endParaRPr lang="en-US" sz="2400" b="1" dirty="0">
              <a:latin typeface="Palatino Linotype" pitchFamily="18" charset="0"/>
            </a:endParaRPr>
          </a:p>
        </p:txBody>
      </p:sp>
      <p:sp>
        <p:nvSpPr>
          <p:cNvPr id="7" name="Text Placeholder 6"/>
          <p:cNvSpPr>
            <a:spLocks noGrp="1"/>
          </p:cNvSpPr>
          <p:nvPr>
            <p:ph type="body" sz="quarter" idx="3"/>
          </p:nvPr>
        </p:nvSpPr>
        <p:spPr/>
        <p:txBody>
          <a:bodyPr/>
          <a:lstStyle/>
          <a:p>
            <a:r>
              <a:rPr lang="en-US" dirty="0" smtClean="0">
                <a:latin typeface="Palatino Linotype" pitchFamily="18" charset="0"/>
              </a:rPr>
              <a:t>ICS Benefits</a:t>
            </a:r>
            <a:endParaRPr lang="en-US" dirty="0">
              <a:latin typeface="Palatino Linotype" pitchFamily="18" charset="0"/>
            </a:endParaRPr>
          </a:p>
        </p:txBody>
      </p:sp>
      <p:sp>
        <p:nvSpPr>
          <p:cNvPr id="10" name="Rectangle 3"/>
          <p:cNvSpPr>
            <a:spLocks noGrp="1" noChangeArrowheads="1"/>
          </p:cNvSpPr>
          <p:nvPr>
            <p:ph sz="quarter" idx="4"/>
          </p:nvPr>
        </p:nvSpPr>
        <p:spPr bwMode="auto">
          <a:solidFill>
            <a:schemeClr val="bg2">
              <a:lumMod val="90000"/>
            </a:schemeClr>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buFont typeface="Wingdings" pitchFamily="2" charset="2"/>
              <a:buChar char="q"/>
            </a:pPr>
            <a:r>
              <a:rPr lang="en-US" b="1" dirty="0" smtClean="0">
                <a:solidFill>
                  <a:schemeClr val="tx1"/>
                </a:solidFill>
                <a:latin typeface="Palatino Linotype" pitchFamily="18" charset="0"/>
                <a:cs typeface="Arial" pitchFamily="34" charset="0"/>
              </a:rPr>
              <a:t>Common terminology</a:t>
            </a:r>
          </a:p>
          <a:p>
            <a:pPr eaLnBrk="1" hangingPunct="1">
              <a:buFont typeface="Wingdings" pitchFamily="2" charset="2"/>
              <a:buChar char="q"/>
            </a:pPr>
            <a:r>
              <a:rPr lang="en-US" b="1" dirty="0" smtClean="0">
                <a:solidFill>
                  <a:schemeClr val="tx1"/>
                </a:solidFill>
                <a:latin typeface="Palatino Linotype" pitchFamily="18" charset="0"/>
                <a:cs typeface="Arial" pitchFamily="34" charset="0"/>
              </a:rPr>
              <a:t>Consistent organizational structure</a:t>
            </a:r>
          </a:p>
          <a:p>
            <a:pPr eaLnBrk="1" hangingPunct="1">
              <a:buFont typeface="Wingdings" pitchFamily="2" charset="2"/>
              <a:buChar char="q"/>
            </a:pPr>
            <a:r>
              <a:rPr lang="en-US" b="1" dirty="0" smtClean="0">
                <a:solidFill>
                  <a:schemeClr val="tx1"/>
                </a:solidFill>
                <a:latin typeface="Palatino Linotype" pitchFamily="18" charset="0"/>
                <a:cs typeface="Arial" pitchFamily="34" charset="0"/>
              </a:rPr>
              <a:t>Consistent position titles</a:t>
            </a:r>
          </a:p>
          <a:p>
            <a:pPr eaLnBrk="1" hangingPunct="1">
              <a:buFont typeface="Wingdings" pitchFamily="2" charset="2"/>
              <a:buChar char="q"/>
            </a:pPr>
            <a:r>
              <a:rPr lang="en-US" b="1" dirty="0" smtClean="0">
                <a:solidFill>
                  <a:schemeClr val="tx1"/>
                </a:solidFill>
                <a:latin typeface="Palatino Linotype" pitchFamily="18" charset="0"/>
                <a:cs typeface="Arial" pitchFamily="34" charset="0"/>
              </a:rPr>
              <a:t>Integrated Communications</a:t>
            </a:r>
          </a:p>
          <a:p>
            <a:pPr eaLnBrk="1" hangingPunct="1">
              <a:buFont typeface="Wingdings" pitchFamily="2" charset="2"/>
              <a:buChar char="q"/>
            </a:pPr>
            <a:r>
              <a:rPr lang="en-US" b="1" dirty="0" smtClean="0">
                <a:solidFill>
                  <a:schemeClr val="tx1"/>
                </a:solidFill>
                <a:latin typeface="Palatino Linotype" pitchFamily="18" charset="0"/>
                <a:cs typeface="Arial" pitchFamily="34" charset="0"/>
              </a:rPr>
              <a:t>Common incident facilities</a:t>
            </a:r>
          </a:p>
          <a:p>
            <a:pPr>
              <a:buFont typeface="Wingdings" pitchFamily="2" charset="2"/>
              <a:buChar char="q"/>
            </a:pPr>
            <a:r>
              <a:rPr lang="en-US" b="1" dirty="0">
                <a:latin typeface="Palatino Linotype" pitchFamily="18" charset="0"/>
              </a:rPr>
              <a:t>Roles and Responsibilities</a:t>
            </a:r>
            <a:endParaRPr lang="en-US" b="1" dirty="0" smtClean="0">
              <a:solidFill>
                <a:schemeClr val="tx1"/>
              </a:solidFill>
              <a:latin typeface="Palatino Linotype" pitchFamily="18" charset="0"/>
              <a:cs typeface="Arial" pitchFamily="34" charset="0"/>
            </a:endParaRPr>
          </a:p>
        </p:txBody>
      </p:sp>
      <p:sp>
        <p:nvSpPr>
          <p:cNvPr id="2" name="Date Placeholder 1"/>
          <p:cNvSpPr>
            <a:spLocks noGrp="1"/>
          </p:cNvSpPr>
          <p:nvPr>
            <p:ph type="dt" sz="half" idx="10"/>
          </p:nvPr>
        </p:nvSpPr>
        <p:spPr/>
        <p:txBody>
          <a:bodyPr/>
          <a:lstStyle/>
          <a:p>
            <a:fld id="{3BC38203-B80E-4661-BFA6-D5F4DCB29467}" type="datetime1">
              <a:rPr lang="en-US" smtClean="0"/>
              <a:t>9/21/2012</a:t>
            </a:fld>
            <a:endParaRPr lang="en-US" dirty="0"/>
          </a:p>
        </p:txBody>
      </p:sp>
      <p:sp>
        <p:nvSpPr>
          <p:cNvPr id="9" name="Footer Placeholder 8"/>
          <p:cNvSpPr>
            <a:spLocks noGrp="1"/>
          </p:cNvSpPr>
          <p:nvPr>
            <p:ph type="ftr" sz="quarter" idx="11"/>
          </p:nvPr>
        </p:nvSpPr>
        <p:spPr/>
        <p:txBody>
          <a:bodyPr/>
          <a:lstStyle/>
          <a:p>
            <a:r>
              <a:rPr lang="en-US" dirty="0" smtClean="0"/>
              <a:t>Rural Traffic Incident Management Training in Nebraska</a:t>
            </a:r>
            <a:endParaRPr lang="en-US" dirty="0"/>
          </a:p>
        </p:txBody>
      </p:sp>
      <p:sp>
        <p:nvSpPr>
          <p:cNvPr id="4" name="Slide Number Placeholder 3"/>
          <p:cNvSpPr>
            <a:spLocks noGrp="1"/>
          </p:cNvSpPr>
          <p:nvPr>
            <p:ph type="sldNum" sz="quarter" idx="12"/>
          </p:nvPr>
        </p:nvSpPr>
        <p:spPr/>
        <p:txBody>
          <a:bodyPr/>
          <a:lstStyle/>
          <a:p>
            <a:fld id="{4B789F14-C752-43E2-B5C3-E5A829DD8DF9}" type="slidenum">
              <a:rPr lang="en-US" smtClean="0"/>
              <a:t>25</a:t>
            </a:fld>
            <a:endParaRPr lang="en-US" dirty="0"/>
          </a:p>
        </p:txBody>
      </p:sp>
    </p:spTree>
    <p:extLst>
      <p:ext uri="{BB962C8B-B14F-4D97-AF65-F5344CB8AC3E}">
        <p14:creationId xmlns:p14="http://schemas.microsoft.com/office/powerpoint/2010/main" val="692956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normAutofit fontScale="90000"/>
          </a:bodyPr>
          <a:lstStyle/>
          <a:p>
            <a:pPr eaLnBrk="1" hangingPunct="1"/>
            <a:r>
              <a:rPr lang="en-US" b="1" dirty="0" smtClean="0">
                <a:latin typeface="Palatino Linotype" pitchFamily="18" charset="0"/>
                <a:cs typeface="Arial" pitchFamily="34" charset="0"/>
              </a:rPr>
              <a:t>Traffic Incident Management Area</a:t>
            </a:r>
          </a:p>
        </p:txBody>
      </p:sp>
      <p:sp>
        <p:nvSpPr>
          <p:cNvPr id="116740" name="Rectangle 3"/>
          <p:cNvSpPr>
            <a:spLocks noGrp="1" noChangeArrowheads="1"/>
          </p:cNvSpPr>
          <p:nvPr>
            <p:ph sz="half" idx="1"/>
          </p:nvPr>
        </p:nvSpPr>
        <p:spPr/>
        <p:txBody>
          <a:bodyPr>
            <a:noAutofit/>
          </a:bodyPr>
          <a:lstStyle/>
          <a:p>
            <a:pPr eaLnBrk="1" hangingPunct="1">
              <a:buFont typeface="Wingdings" pitchFamily="2" charset="2"/>
              <a:buChar char="q"/>
            </a:pPr>
            <a:r>
              <a:rPr lang="en-US" sz="3200" b="1" dirty="0" smtClean="0">
                <a:solidFill>
                  <a:srgbClr val="FF0000"/>
                </a:solidFill>
                <a:latin typeface="Palatino Linotype" pitchFamily="18" charset="0"/>
              </a:rPr>
              <a:t>Advance Warning Area</a:t>
            </a:r>
          </a:p>
          <a:p>
            <a:pPr eaLnBrk="1" hangingPunct="1">
              <a:buFont typeface="Wingdings" pitchFamily="2" charset="2"/>
              <a:buChar char="q"/>
            </a:pPr>
            <a:r>
              <a:rPr lang="en-US" sz="3200" b="1" dirty="0" smtClean="0">
                <a:latin typeface="Palatino Linotype" pitchFamily="18" charset="0"/>
              </a:rPr>
              <a:t>Transition Area</a:t>
            </a:r>
          </a:p>
          <a:p>
            <a:pPr eaLnBrk="1" hangingPunct="1">
              <a:buFont typeface="Wingdings" pitchFamily="2" charset="2"/>
              <a:buChar char="q"/>
            </a:pPr>
            <a:r>
              <a:rPr lang="en-US" sz="3200" b="1" dirty="0" smtClean="0">
                <a:latin typeface="Palatino Linotype" pitchFamily="18" charset="0"/>
              </a:rPr>
              <a:t>Buffer Space</a:t>
            </a:r>
          </a:p>
          <a:p>
            <a:pPr eaLnBrk="1" hangingPunct="1">
              <a:buFont typeface="Wingdings" pitchFamily="2" charset="2"/>
              <a:buChar char="q"/>
            </a:pPr>
            <a:r>
              <a:rPr lang="en-US" sz="3200" b="1" dirty="0" smtClean="0">
                <a:latin typeface="Palatino Linotype" pitchFamily="18" charset="0"/>
              </a:rPr>
              <a:t>Traffic Space</a:t>
            </a:r>
          </a:p>
          <a:p>
            <a:pPr eaLnBrk="1" hangingPunct="1">
              <a:buFont typeface="Wingdings" pitchFamily="2" charset="2"/>
              <a:buChar char="q"/>
            </a:pPr>
            <a:r>
              <a:rPr lang="en-US" sz="3200" b="1" dirty="0" smtClean="0">
                <a:latin typeface="Palatino Linotype" pitchFamily="18" charset="0"/>
              </a:rPr>
              <a:t>Activity Area</a:t>
            </a:r>
          </a:p>
          <a:p>
            <a:pPr eaLnBrk="1" hangingPunct="1">
              <a:buFont typeface="Wingdings" pitchFamily="2" charset="2"/>
              <a:buChar char="q"/>
            </a:pPr>
            <a:r>
              <a:rPr lang="en-US" sz="3200" b="1" dirty="0" smtClean="0">
                <a:latin typeface="Palatino Linotype" pitchFamily="18" charset="0"/>
              </a:rPr>
              <a:t>Work Area</a:t>
            </a:r>
          </a:p>
          <a:p>
            <a:pPr eaLnBrk="1" hangingPunct="1">
              <a:buFont typeface="Wingdings" pitchFamily="2" charset="2"/>
              <a:buChar char="q"/>
            </a:pPr>
            <a:r>
              <a:rPr lang="en-US" sz="3200" b="1" dirty="0" smtClean="0">
                <a:latin typeface="Palatino Linotype" pitchFamily="18" charset="0"/>
              </a:rPr>
              <a:t>Termination Area</a:t>
            </a:r>
          </a:p>
        </p:txBody>
      </p:sp>
      <p:sp>
        <p:nvSpPr>
          <p:cNvPr id="116738" name="Footer Placeholder 4"/>
          <p:cNvSpPr>
            <a:spLocks noGrp="1"/>
          </p:cNvSpPr>
          <p:nvPr>
            <p:ph type="ftr" sz="quarter" idx="11"/>
          </p:nvPr>
        </p:nvSpPr>
        <p:spPr>
          <a:noFill/>
        </p:spPr>
        <p:txBody>
          <a:bodyPr/>
          <a:lstStyle/>
          <a:p>
            <a:r>
              <a:rPr lang="en-US" dirty="0" smtClean="0"/>
              <a:t>Rural Traffic Incident Management Training in Nebraska</a:t>
            </a:r>
          </a:p>
        </p:txBody>
      </p:sp>
      <p:pic>
        <p:nvPicPr>
          <p:cNvPr id="10" name="Picture 3" descr="new-ndor-logo"/>
          <p:cNvPicPr>
            <a:picLocks noChangeAspect="1" noChangeArrowheads="1"/>
          </p:cNvPicPr>
          <p:nvPr/>
        </p:nvPicPr>
        <p:blipFill>
          <a:blip r:embed="rId3" cstate="print"/>
          <a:stretch>
            <a:fillRect/>
          </a:stretch>
        </p:blipFill>
        <p:spPr bwMode="auto">
          <a:xfrm>
            <a:off x="6096000" y="5791200"/>
            <a:ext cx="1466850" cy="87023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17C22F31-2B73-46C2-BD0A-8D3C47EFBF52}" type="datetime1">
              <a:rPr lang="en-US" smtClean="0"/>
              <a:t>9/21/2012</a:t>
            </a:fld>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26</a:t>
            </a:fld>
            <a:endParaRPr lang="en-US" dirty="0"/>
          </a:p>
        </p:txBody>
      </p:sp>
      <p:sp>
        <p:nvSpPr>
          <p:cNvPr id="4" name="Rectangle 3"/>
          <p:cNvSpPr/>
          <p:nvPr/>
        </p:nvSpPr>
        <p:spPr>
          <a:xfrm>
            <a:off x="2233674" y="18251"/>
            <a:ext cx="4572000" cy="646331"/>
          </a:xfrm>
          <a:prstGeom prst="rect">
            <a:avLst/>
          </a:prstGeom>
        </p:spPr>
        <p:txBody>
          <a:bodyPr>
            <a:spAutoFit/>
          </a:bodyPr>
          <a:lstStyle/>
          <a:p>
            <a:pPr algn="ctr"/>
            <a:r>
              <a:rPr lang="en-US" b="1" i="1" dirty="0">
                <a:solidFill>
                  <a:srgbClr val="FF0000"/>
                </a:solidFill>
                <a:latin typeface="Palatino Linotype" pitchFamily="18" charset="0"/>
              </a:rPr>
              <a:t>Changing Traffic Incident Management by Training a Nation of Responders…</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53000" y="1265237"/>
            <a:ext cx="3342604" cy="4525963"/>
          </a:xfrm>
        </p:spPr>
      </p:pic>
    </p:spTree>
    <p:extLst>
      <p:ext uri="{BB962C8B-B14F-4D97-AF65-F5344CB8AC3E}">
        <p14:creationId xmlns:p14="http://schemas.microsoft.com/office/powerpoint/2010/main" val="1239564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normAutofit fontScale="90000"/>
          </a:bodyPr>
          <a:lstStyle/>
          <a:p>
            <a:r>
              <a:rPr lang="en-US" sz="2200" dirty="0" smtClean="0">
                <a:latin typeface="Palatino Linotype" pitchFamily="18" charset="0"/>
              </a:rPr>
              <a:t>Traffic Control Device</a:t>
            </a:r>
            <a:br>
              <a:rPr lang="en-US" sz="2200" dirty="0" smtClean="0">
                <a:latin typeface="Palatino Linotype" pitchFamily="18" charset="0"/>
              </a:rPr>
            </a:br>
            <a:r>
              <a:rPr lang="en-US" dirty="0" smtClean="0">
                <a:latin typeface="Palatino Linotype" pitchFamily="18" charset="0"/>
              </a:rPr>
              <a:t>Linear/Block Tactical Positioning</a:t>
            </a:r>
          </a:p>
        </p:txBody>
      </p:sp>
      <p:sp>
        <p:nvSpPr>
          <p:cNvPr id="9" name="Content Placeholder 8"/>
          <p:cNvSpPr>
            <a:spLocks noGrp="1"/>
          </p:cNvSpPr>
          <p:nvPr>
            <p:ph sz="half" idx="1"/>
          </p:nvPr>
        </p:nvSpPr>
        <p:spPr/>
        <p:txBody>
          <a:bodyPr>
            <a:normAutofit fontScale="85000" lnSpcReduction="10000"/>
          </a:bodyPr>
          <a:lstStyle/>
          <a:p>
            <a:pPr>
              <a:buFont typeface="Wingdings" pitchFamily="2" charset="2"/>
              <a:buChar char="q"/>
            </a:pPr>
            <a:r>
              <a:rPr lang="en-US" b="1" dirty="0">
                <a:solidFill>
                  <a:srgbClr val="646464"/>
                </a:solidFill>
                <a:latin typeface="Palatino Linotype" pitchFamily="18" charset="0"/>
                <a:cs typeface="Calibri" pitchFamily="34" charset="0"/>
              </a:rPr>
              <a:t>Block Positioning</a:t>
            </a:r>
            <a:r>
              <a:rPr lang="en-US" dirty="0">
                <a:solidFill>
                  <a:srgbClr val="646464"/>
                </a:solidFill>
                <a:latin typeface="Palatino Linotype" pitchFamily="18" charset="0"/>
                <a:cs typeface="Calibri" pitchFamily="34" charset="0"/>
              </a:rPr>
              <a:t>: This means that incident responder vehicles are positioned at angles that create a protected work area for responders and vehicle occupants.</a:t>
            </a:r>
            <a:endParaRPr lang="en-US" dirty="0">
              <a:latin typeface="Palatino Linotype" pitchFamily="18" charset="0"/>
              <a:cs typeface="Calibri" pitchFamily="34" charset="0"/>
            </a:endParaRPr>
          </a:p>
          <a:p>
            <a:pPr>
              <a:buFont typeface="Wingdings" pitchFamily="2" charset="2"/>
              <a:buChar char="q"/>
            </a:pPr>
            <a:r>
              <a:rPr lang="en-US" b="1" dirty="0">
                <a:solidFill>
                  <a:srgbClr val="646464"/>
                </a:solidFill>
                <a:latin typeface="Palatino Linotype" pitchFamily="18" charset="0"/>
                <a:cs typeface="Calibri" pitchFamily="34" charset="0"/>
              </a:rPr>
              <a:t>Linear Positioning</a:t>
            </a:r>
            <a:r>
              <a:rPr lang="en-US" dirty="0">
                <a:solidFill>
                  <a:srgbClr val="646464"/>
                </a:solidFill>
                <a:latin typeface="Palatino Linotype" pitchFamily="18" charset="0"/>
                <a:cs typeface="Calibri" pitchFamily="34" charset="0"/>
              </a:rPr>
              <a:t>: This means that incident responder vehicles are positioned in a straight line at the incident scene.</a:t>
            </a:r>
            <a:endParaRPr lang="en-US" dirty="0">
              <a:latin typeface="Palatino Linotype" pitchFamily="18" charset="0"/>
              <a:cs typeface="Calibri" pitchFamily="34" charset="0"/>
            </a:endParaRPr>
          </a:p>
          <a:p>
            <a:pPr>
              <a:buFont typeface="Wingdings" pitchFamily="2" charset="2"/>
              <a:buChar char="q"/>
            </a:pPr>
            <a:endParaRPr lang="en-US" dirty="0"/>
          </a:p>
        </p:txBody>
      </p:sp>
      <p:sp>
        <p:nvSpPr>
          <p:cNvPr id="3" name="Footer Placeholder 2"/>
          <p:cNvSpPr>
            <a:spLocks noGrp="1"/>
          </p:cNvSpPr>
          <p:nvPr>
            <p:ph type="ftr" sz="quarter" idx="11"/>
          </p:nvPr>
        </p:nvSpPr>
        <p:spPr/>
        <p:txBody>
          <a:bodyPr/>
          <a:lstStyle/>
          <a:p>
            <a:r>
              <a:rPr lang="en-US" dirty="0" smtClean="0"/>
              <a:t>Rural Traffic Incident Management Training in Nebraska</a:t>
            </a:r>
            <a:endParaRPr lang="en-US" dirty="0"/>
          </a:p>
        </p:txBody>
      </p:sp>
      <p:pic>
        <p:nvPicPr>
          <p:cNvPr id="12" name="Picture 2" descr="Drawing of safe positioning">
            <a:hlinkClick r:id="rId3"/>
          </p:cNvPr>
          <p:cNvPicPr>
            <a:picLocks noGrp="1" noChangeAspect="1" noChangeArrowheads="1"/>
          </p:cNvPicPr>
          <p:nvPr>
            <p:ph sz="half" idx="2"/>
          </p:nvPr>
        </p:nvPicPr>
        <p:blipFill>
          <a:blip r:embed="rId4" cstate="print"/>
          <a:stretch>
            <a:fillRect/>
          </a:stretch>
        </p:blipFill>
        <p:spPr bwMode="auto">
          <a:xfrm>
            <a:off x="5486814" y="1600200"/>
            <a:ext cx="2361372" cy="4525963"/>
          </a:xfrm>
          <a:prstGeom prst="rect">
            <a:avLst/>
          </a:prstGeom>
          <a:noFill/>
        </p:spPr>
      </p:pic>
      <p:sp>
        <p:nvSpPr>
          <p:cNvPr id="2" name="Date Placeholder 1"/>
          <p:cNvSpPr>
            <a:spLocks noGrp="1"/>
          </p:cNvSpPr>
          <p:nvPr>
            <p:ph type="dt" sz="half" idx="10"/>
          </p:nvPr>
        </p:nvSpPr>
        <p:spPr/>
        <p:txBody>
          <a:bodyPr/>
          <a:lstStyle/>
          <a:p>
            <a:fld id="{C38D899F-9DA8-4B12-AC57-CFB8C16258C3}" type="datetime1">
              <a:rPr lang="en-US" smtClean="0"/>
              <a:t>9/21/2012</a:t>
            </a:fld>
            <a:endParaRPr lang="en-US" dirty="0"/>
          </a:p>
        </p:txBody>
      </p:sp>
      <p:sp>
        <p:nvSpPr>
          <p:cNvPr id="4" name="Slide Number Placeholder 3"/>
          <p:cNvSpPr>
            <a:spLocks noGrp="1"/>
          </p:cNvSpPr>
          <p:nvPr>
            <p:ph type="sldNum" sz="quarter" idx="12"/>
          </p:nvPr>
        </p:nvSpPr>
        <p:spPr/>
        <p:txBody>
          <a:bodyPr/>
          <a:lstStyle/>
          <a:p>
            <a:fld id="{4B789F14-C752-43E2-B5C3-E5A829DD8DF9}" type="slidenum">
              <a:rPr lang="en-US" smtClean="0"/>
              <a:t>27</a:t>
            </a:fld>
            <a:endParaRPr lang="en-US" dirty="0"/>
          </a:p>
        </p:txBody>
      </p:sp>
    </p:spTree>
    <p:extLst>
      <p:ext uri="{BB962C8B-B14F-4D97-AF65-F5344CB8AC3E}">
        <p14:creationId xmlns:p14="http://schemas.microsoft.com/office/powerpoint/2010/main" val="15803365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latin typeface="Times New Roman" pitchFamily="18" charset="0"/>
              </a:rPr>
              <a:t>Rural Traffic Incident Management Training in Nebraska</a:t>
            </a:r>
          </a:p>
        </p:txBody>
      </p:sp>
      <p:pic>
        <p:nvPicPr>
          <p:cNvPr id="14541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31" r="1831"/>
          <a:stretch>
            <a:fillRect/>
          </a:stretch>
        </p:blipFill>
        <p:spPr bwMode="auto">
          <a:xfrm>
            <a:off x="330200" y="234950"/>
            <a:ext cx="84280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3"/>
          <p:cNvSpPr>
            <a:spLocks noChangeArrowheads="1"/>
          </p:cNvSpPr>
          <p:nvPr/>
        </p:nvSpPr>
        <p:spPr bwMode="auto">
          <a:xfrm>
            <a:off x="3616325" y="6543675"/>
            <a:ext cx="548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pPr>
            <a:r>
              <a:rPr lang="en-US" sz="1400" dirty="0">
                <a:latin typeface="Garamond" pitchFamily="18" charset="0"/>
              </a:rPr>
              <a:t>Source: Emergency Traffic Accommodation – A Guide for First Responders</a:t>
            </a:r>
          </a:p>
        </p:txBody>
      </p:sp>
      <p:sp>
        <p:nvSpPr>
          <p:cNvPr id="145413" name="Rectangle 4"/>
          <p:cNvSpPr>
            <a:spLocks noChangeArrowheads="1"/>
          </p:cNvSpPr>
          <p:nvPr/>
        </p:nvSpPr>
        <p:spPr bwMode="auto">
          <a:xfrm>
            <a:off x="739775" y="3992563"/>
            <a:ext cx="2000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FF0000"/>
                </a:solidFill>
                <a:latin typeface="Garamond" pitchFamily="18" charset="0"/>
              </a:rPr>
              <a:t>Incorrect</a:t>
            </a:r>
          </a:p>
          <a:p>
            <a:pPr algn="ctr" eaLnBrk="1" hangingPunct="1"/>
            <a:r>
              <a:rPr lang="en-US" sz="3200" b="1" dirty="0">
                <a:solidFill>
                  <a:srgbClr val="FF0000"/>
                </a:solidFill>
                <a:latin typeface="Garamond" pitchFamily="18" charset="0"/>
              </a:rPr>
              <a:t>Placement</a:t>
            </a:r>
          </a:p>
        </p:txBody>
      </p:sp>
      <p:sp>
        <p:nvSpPr>
          <p:cNvPr id="145414" name="Rectangle 5"/>
          <p:cNvSpPr>
            <a:spLocks noChangeArrowheads="1"/>
          </p:cNvSpPr>
          <p:nvPr/>
        </p:nvSpPr>
        <p:spPr bwMode="auto">
          <a:xfrm>
            <a:off x="4456113" y="3992563"/>
            <a:ext cx="2000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200" b="1" dirty="0">
                <a:solidFill>
                  <a:srgbClr val="008000"/>
                </a:solidFill>
                <a:latin typeface="Garamond" pitchFamily="18" charset="0"/>
              </a:rPr>
              <a:t>Correct</a:t>
            </a:r>
          </a:p>
          <a:p>
            <a:pPr algn="ctr" eaLnBrk="1" hangingPunct="1"/>
            <a:r>
              <a:rPr lang="en-US" sz="3200" b="1" dirty="0">
                <a:solidFill>
                  <a:srgbClr val="008000"/>
                </a:solidFill>
                <a:latin typeface="Garamond" pitchFamily="18" charset="0"/>
              </a:rPr>
              <a:t>Placement</a:t>
            </a:r>
          </a:p>
        </p:txBody>
      </p:sp>
      <p:pic>
        <p:nvPicPr>
          <p:cNvPr id="9" name="Picture 3" descr="new-ndor-logo"/>
          <p:cNvPicPr>
            <a:picLocks noChangeAspect="1" noChangeArrowheads="1"/>
          </p:cNvPicPr>
          <p:nvPr/>
        </p:nvPicPr>
        <p:blipFill>
          <a:blip r:embed="rId4" cstate="print"/>
          <a:stretch>
            <a:fillRect/>
          </a:stretch>
        </p:blipFill>
        <p:spPr bwMode="auto">
          <a:xfrm>
            <a:off x="6096000" y="5791200"/>
            <a:ext cx="1466850" cy="87023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40D4261-31F1-4BEB-B844-BF1E395FEA9F}" type="datetime1">
              <a:rPr lang="en-US" smtClean="0"/>
              <a:t>9/21/2012</a:t>
            </a:fld>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28</a:t>
            </a:fld>
            <a:endParaRPr lang="en-US" dirty="0"/>
          </a:p>
        </p:txBody>
      </p:sp>
    </p:spTree>
    <p:extLst>
      <p:ext uri="{BB962C8B-B14F-4D97-AF65-F5344CB8AC3E}">
        <p14:creationId xmlns:p14="http://schemas.microsoft.com/office/powerpoint/2010/main" val="1887428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pic>
        <p:nvPicPr>
          <p:cNvPr id="6" name="Picture 5" descr="EmergencyLighting_Night_1.jpg"/>
          <p:cNvPicPr>
            <a:picLocks noChangeAspect="1"/>
          </p:cNvPicPr>
          <p:nvPr/>
        </p:nvPicPr>
        <p:blipFill>
          <a:blip r:embed="rId3" cstate="print"/>
          <a:stretch>
            <a:fillRect/>
          </a:stretch>
        </p:blipFill>
        <p:spPr>
          <a:xfrm>
            <a:off x="0" y="7993"/>
            <a:ext cx="9144000" cy="6842014"/>
          </a:xfrm>
          <a:prstGeom prst="rect">
            <a:avLst/>
          </a:prstGeom>
        </p:spPr>
      </p:pic>
      <p:sp>
        <p:nvSpPr>
          <p:cNvPr id="7" name="Rectangle 6"/>
          <p:cNvSpPr/>
          <p:nvPr/>
        </p:nvSpPr>
        <p:spPr>
          <a:xfrm>
            <a:off x="4191000" y="990600"/>
            <a:ext cx="3657600" cy="5755422"/>
          </a:xfrm>
          <a:prstGeom prst="rect">
            <a:avLst/>
          </a:prstGeom>
        </p:spPr>
        <p:txBody>
          <a:bodyPr wrap="square">
            <a:spAutoFit/>
          </a:bodyPr>
          <a:lstStyle/>
          <a:p>
            <a:r>
              <a:rPr lang="en-US" sz="3200" b="1" dirty="0">
                <a:solidFill>
                  <a:srgbClr val="FFFF00"/>
                </a:solidFill>
                <a:latin typeface="Palatino Linotype" pitchFamily="18" charset="0"/>
              </a:rPr>
              <a:t>Minimize Lights</a:t>
            </a:r>
          </a:p>
          <a:p>
            <a:pPr marL="342900" lvl="0" indent="-342900">
              <a:buFont typeface="Wingdings" pitchFamily="2" charset="2"/>
              <a:buChar char="q"/>
            </a:pPr>
            <a:r>
              <a:rPr lang="en-US" sz="2400" b="1" dirty="0">
                <a:solidFill>
                  <a:srgbClr val="FFFF00"/>
                </a:solidFill>
                <a:latin typeface="Palatino Linotype" pitchFamily="18" charset="0"/>
              </a:rPr>
              <a:t>Avoid glare to motorists</a:t>
            </a:r>
          </a:p>
          <a:p>
            <a:pPr marL="342900" lvl="0" indent="-342900">
              <a:buFont typeface="Wingdings" pitchFamily="2" charset="2"/>
              <a:buChar char="q"/>
            </a:pPr>
            <a:r>
              <a:rPr lang="en-US" sz="2400" b="1" dirty="0">
                <a:solidFill>
                  <a:srgbClr val="FFFF00"/>
                </a:solidFill>
                <a:latin typeface="Palatino Linotype" pitchFamily="18" charset="0"/>
              </a:rPr>
              <a:t>Turn off unnecessary lights</a:t>
            </a:r>
          </a:p>
          <a:p>
            <a:pPr marL="342900" lvl="0" indent="-342900">
              <a:buFont typeface="Wingdings" pitchFamily="2" charset="2"/>
              <a:buChar char="q"/>
            </a:pPr>
            <a:r>
              <a:rPr lang="en-US" sz="2400" b="1" dirty="0">
                <a:solidFill>
                  <a:srgbClr val="FFFF00"/>
                </a:solidFill>
                <a:latin typeface="Palatino Linotype" pitchFamily="18" charset="0"/>
              </a:rPr>
              <a:t>Emergency vehicle lighting:</a:t>
            </a:r>
          </a:p>
          <a:p>
            <a:pPr marL="342900" lvl="0" indent="-342900">
              <a:buFont typeface="Wingdings" pitchFamily="2" charset="2"/>
              <a:buChar char="q"/>
            </a:pPr>
            <a:r>
              <a:rPr lang="en-US" sz="2400" b="1" dirty="0">
                <a:solidFill>
                  <a:srgbClr val="FFFF00"/>
                </a:solidFill>
                <a:latin typeface="Palatino Linotype" pitchFamily="18" charset="0"/>
              </a:rPr>
              <a:t>Provides warning only and provides no effective traffic control</a:t>
            </a:r>
          </a:p>
          <a:p>
            <a:pPr marL="342900" lvl="0" indent="-342900">
              <a:buFont typeface="Wingdings" pitchFamily="2" charset="2"/>
              <a:buChar char="q"/>
            </a:pPr>
            <a:r>
              <a:rPr lang="en-US" sz="2400" b="1" dirty="0">
                <a:solidFill>
                  <a:srgbClr val="FFFF00"/>
                </a:solidFill>
                <a:latin typeface="Palatino Linotype" pitchFamily="18" charset="0"/>
              </a:rPr>
              <a:t>Can be confusing and distracting to drivers</a:t>
            </a:r>
          </a:p>
          <a:p>
            <a:pPr marL="342900" lvl="0" indent="-342900">
              <a:buFont typeface="Wingdings" pitchFamily="2" charset="2"/>
              <a:buChar char="q"/>
            </a:pPr>
            <a:r>
              <a:rPr lang="en-US" sz="2400" b="1" dirty="0">
                <a:solidFill>
                  <a:srgbClr val="FFFF00"/>
                </a:solidFill>
                <a:latin typeface="Palatino Linotype" pitchFamily="18" charset="0"/>
              </a:rPr>
              <a:t>Use amber instead of red</a:t>
            </a:r>
          </a:p>
        </p:txBody>
      </p:sp>
      <p:sp>
        <p:nvSpPr>
          <p:cNvPr id="2" name="Date Placeholder 1"/>
          <p:cNvSpPr>
            <a:spLocks noGrp="1"/>
          </p:cNvSpPr>
          <p:nvPr>
            <p:ph type="dt" sz="half" idx="10"/>
          </p:nvPr>
        </p:nvSpPr>
        <p:spPr/>
        <p:txBody>
          <a:bodyPr/>
          <a:lstStyle/>
          <a:p>
            <a:fld id="{391E5A88-3DF0-4F58-95AC-0FA2A3E33F4F}" type="datetime1">
              <a:rPr lang="en-US" smtClean="0"/>
              <a:t>9/21/2012</a:t>
            </a:fld>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29</a:t>
            </a:fld>
            <a:endParaRPr lang="en-US" dirty="0"/>
          </a:p>
        </p:txBody>
      </p:sp>
    </p:spTree>
    <p:extLst>
      <p:ext uri="{BB962C8B-B14F-4D97-AF65-F5344CB8AC3E}">
        <p14:creationId xmlns:p14="http://schemas.microsoft.com/office/powerpoint/2010/main" val="33721345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dirty="0" smtClean="0">
                <a:latin typeface="Palatino Linotype" pitchFamily="18" charset="0"/>
              </a:rPr>
              <a:t>Nebraska Traffic Incident Management for Responder Workshops</a:t>
            </a:r>
            <a:br>
              <a:rPr lang="en-US" sz="3600" dirty="0" smtClean="0">
                <a:latin typeface="Palatino Linotype" pitchFamily="18" charset="0"/>
              </a:rPr>
            </a:br>
            <a:r>
              <a:rPr lang="en-US" sz="2000" dirty="0" smtClean="0">
                <a:latin typeface="Palatino Linotype" pitchFamily="18" charset="0"/>
              </a:rPr>
              <a:t>Ogallala, Thedford, North Platte, Hershey, Plattsmouth, Bennington, Municipal Fire Chiefs, Nebraska Fire School, Training Academies, NDOR, UN-Omaha </a:t>
            </a:r>
            <a:endParaRPr lang="en-US" sz="2000" dirty="0">
              <a:latin typeface="Palatino Linotype" pitchFamily="18" charset="0"/>
            </a:endParaRPr>
          </a:p>
        </p:txBody>
      </p:sp>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1650927"/>
            <a:ext cx="5062164" cy="391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94768D8-6325-48D9-8786-49E42788B976}" type="datetime1">
              <a:rPr lang="en-US" smtClean="0"/>
              <a:t>9/21/2012</a:t>
            </a:fld>
            <a:endParaRPr lang="en-US" dirty="0"/>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3</a:t>
            </a:fld>
            <a:endParaRPr lang="en-US" dirty="0"/>
          </a:p>
        </p:txBody>
      </p:sp>
      <p:pic>
        <p:nvPicPr>
          <p:cNvPr id="8" name="Picture 3" descr="new-ndor-logo"/>
          <p:cNvPicPr>
            <a:picLocks noChangeAspect="1" noChangeArrowheads="1"/>
          </p:cNvPicPr>
          <p:nvPr/>
        </p:nvPicPr>
        <p:blipFill>
          <a:blip r:embed="rId3" cstate="print"/>
          <a:srcRect/>
          <a:stretch>
            <a:fillRect/>
          </a:stretch>
        </p:blipFill>
        <p:spPr bwMode="auto">
          <a:xfrm>
            <a:off x="6781800" y="5562600"/>
            <a:ext cx="1767840" cy="1104900"/>
          </a:xfrm>
          <a:prstGeom prst="rect">
            <a:avLst/>
          </a:prstGeom>
          <a:noFill/>
          <a:ln w="9525">
            <a:noFill/>
            <a:miter lim="800000"/>
            <a:headEnd/>
            <a:tailEnd/>
          </a:ln>
        </p:spPr>
      </p:pic>
      <p:pic>
        <p:nvPicPr>
          <p:cNvPr id="9" name="Picture 2" descr="1347411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334000"/>
            <a:ext cx="6667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01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rgbClr val="FFFF00"/>
                </a:solidFill>
                <a:latin typeface="Palatino Linotype" pitchFamily="18" charset="0"/>
              </a:rPr>
              <a:t>Systematic Re-opening of Travel Lanes</a:t>
            </a:r>
            <a:endParaRPr lang="en-US" dirty="0">
              <a:solidFill>
                <a:srgbClr val="FFFF00"/>
              </a:solidFill>
              <a:latin typeface="Palatino Linotype" pitchFamily="18" charset="0"/>
            </a:endParaRPr>
          </a:p>
        </p:txBody>
      </p:sp>
      <p:pic>
        <p:nvPicPr>
          <p:cNvPr id="4"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188"/>
            <a:ext cx="4038600" cy="3029987"/>
          </a:xfrm>
        </p:spPr>
      </p:pic>
      <p:sp>
        <p:nvSpPr>
          <p:cNvPr id="7" name="Content Placeholder 6"/>
          <p:cNvSpPr>
            <a:spLocks noGrp="1"/>
          </p:cNvSpPr>
          <p:nvPr>
            <p:ph sz="half" idx="2"/>
          </p:nvPr>
        </p:nvSpPr>
        <p:spPr>
          <a:xfrm>
            <a:off x="4648200" y="4114800"/>
            <a:ext cx="4038600" cy="2369880"/>
          </a:xfrm>
          <a:prstGeom prst="rect">
            <a:avLst/>
          </a:prstGeom>
          <a:solidFill>
            <a:schemeClr val="tx1"/>
          </a:solidFill>
        </p:spPr>
        <p:txBody>
          <a:bodyPr wrap="square">
            <a:spAutoFit/>
          </a:bodyPr>
          <a:lstStyle/>
          <a:p>
            <a:pPr marL="0" indent="0">
              <a:buNone/>
            </a:pPr>
            <a:r>
              <a:rPr lang="en-US" sz="2000" b="1" dirty="0">
                <a:solidFill>
                  <a:srgbClr val="FFFF00"/>
                </a:solidFill>
                <a:latin typeface="Palatino Linotype" pitchFamily="18" charset="0"/>
              </a:rPr>
              <a:t>The typical order of responder departure is:</a:t>
            </a:r>
          </a:p>
          <a:p>
            <a:pPr marL="514350" indent="-514350">
              <a:buFont typeface="Wingdings" pitchFamily="2" charset="2"/>
              <a:buChar char="q"/>
            </a:pPr>
            <a:r>
              <a:rPr lang="en-US" sz="1800" b="1" dirty="0">
                <a:solidFill>
                  <a:srgbClr val="FFFF00"/>
                </a:solidFill>
                <a:latin typeface="Palatino Linotype" pitchFamily="18" charset="0"/>
              </a:rPr>
              <a:t>EMS</a:t>
            </a:r>
          </a:p>
          <a:p>
            <a:pPr marL="514350" indent="-514350">
              <a:buFont typeface="Wingdings" pitchFamily="2" charset="2"/>
              <a:buChar char="q"/>
            </a:pPr>
            <a:r>
              <a:rPr lang="en-US" sz="1800" b="1" dirty="0">
                <a:solidFill>
                  <a:srgbClr val="FFFF00"/>
                </a:solidFill>
                <a:latin typeface="Palatino Linotype" pitchFamily="18" charset="0"/>
              </a:rPr>
              <a:t>Fire and rescue</a:t>
            </a:r>
          </a:p>
          <a:p>
            <a:pPr marL="514350" indent="-514350">
              <a:buFont typeface="Wingdings" pitchFamily="2" charset="2"/>
              <a:buChar char="q"/>
            </a:pPr>
            <a:r>
              <a:rPr lang="en-US" sz="1800" b="1" dirty="0">
                <a:solidFill>
                  <a:srgbClr val="FFFF00"/>
                </a:solidFill>
                <a:latin typeface="Palatino Linotype" pitchFamily="18" charset="0"/>
              </a:rPr>
              <a:t>Towing and recovery</a:t>
            </a:r>
          </a:p>
          <a:p>
            <a:pPr marL="514350" indent="-514350">
              <a:buFont typeface="Wingdings" pitchFamily="2" charset="2"/>
              <a:buChar char="q"/>
            </a:pPr>
            <a:r>
              <a:rPr lang="en-US" sz="1800" b="1" dirty="0">
                <a:solidFill>
                  <a:srgbClr val="FFFF00"/>
                </a:solidFill>
                <a:latin typeface="Palatino Linotype" pitchFamily="18" charset="0"/>
              </a:rPr>
              <a:t>Law enforcement</a:t>
            </a:r>
          </a:p>
          <a:p>
            <a:pPr marL="514350" indent="-514350">
              <a:buFont typeface="Wingdings" pitchFamily="2" charset="2"/>
              <a:buChar char="q"/>
            </a:pPr>
            <a:r>
              <a:rPr lang="en-US" sz="1800" b="1" dirty="0">
                <a:solidFill>
                  <a:srgbClr val="FFFF00"/>
                </a:solidFill>
                <a:latin typeface="Palatino Linotype" pitchFamily="18" charset="0"/>
              </a:rPr>
              <a:t>NDOR</a:t>
            </a:r>
          </a:p>
        </p:txBody>
      </p:sp>
      <p:sp>
        <p:nvSpPr>
          <p:cNvPr id="8" name="Rectangle 7"/>
          <p:cNvSpPr/>
          <p:nvPr/>
        </p:nvSpPr>
        <p:spPr>
          <a:xfrm>
            <a:off x="4648200" y="1981201"/>
            <a:ext cx="4038600" cy="2031325"/>
          </a:xfrm>
          <a:prstGeom prst="rect">
            <a:avLst/>
          </a:prstGeom>
          <a:solidFill>
            <a:schemeClr val="tx1"/>
          </a:solidFill>
        </p:spPr>
        <p:txBody>
          <a:bodyPr wrap="square">
            <a:spAutoFit/>
          </a:bodyPr>
          <a:lstStyle/>
          <a:p>
            <a:r>
              <a:rPr lang="en-US" b="1" dirty="0">
                <a:solidFill>
                  <a:srgbClr val="FFFF00"/>
                </a:solidFill>
                <a:latin typeface="Palatino Linotype" pitchFamily="18" charset="0"/>
              </a:rPr>
              <a:t>Incident clearance is the process of removing incident debris and fuel spill contents that may hinder the normal traffic flow.</a:t>
            </a:r>
          </a:p>
          <a:p>
            <a:r>
              <a:rPr lang="en-US" b="1" dirty="0">
                <a:solidFill>
                  <a:srgbClr val="FFFF00"/>
                </a:solidFill>
                <a:latin typeface="Palatino Linotype" pitchFamily="18" charset="0"/>
              </a:rPr>
              <a:t>There are 2 types of clearance:</a:t>
            </a:r>
          </a:p>
          <a:p>
            <a:pPr marL="514350" indent="-514350">
              <a:buFont typeface="+mj-lt"/>
              <a:buAutoNum type="arabicPeriod"/>
            </a:pPr>
            <a:r>
              <a:rPr lang="en-US" b="1" dirty="0">
                <a:solidFill>
                  <a:srgbClr val="FFFF00"/>
                </a:solidFill>
                <a:latin typeface="Palatino Linotype" pitchFamily="18" charset="0"/>
              </a:rPr>
              <a:t>Roadway clearance</a:t>
            </a:r>
          </a:p>
          <a:p>
            <a:pPr marL="514350" indent="-514350">
              <a:buFont typeface="+mj-lt"/>
              <a:buAutoNum type="arabicPeriod"/>
            </a:pPr>
            <a:r>
              <a:rPr lang="en-US" b="1" dirty="0">
                <a:solidFill>
                  <a:srgbClr val="FFFF00"/>
                </a:solidFill>
                <a:latin typeface="Palatino Linotype" pitchFamily="18" charset="0"/>
              </a:rPr>
              <a:t>Incident scene clearance</a:t>
            </a:r>
          </a:p>
        </p:txBody>
      </p:sp>
      <p:sp>
        <p:nvSpPr>
          <p:cNvPr id="9" name="Date Placeholder 8"/>
          <p:cNvSpPr>
            <a:spLocks noGrp="1"/>
          </p:cNvSpPr>
          <p:nvPr>
            <p:ph type="dt" sz="half" idx="10"/>
          </p:nvPr>
        </p:nvSpPr>
        <p:spPr/>
        <p:txBody>
          <a:bodyPr/>
          <a:lstStyle/>
          <a:p>
            <a:fld id="{E1FD3000-BAEC-4AC0-94CC-D90238EF6472}" type="datetime1">
              <a:rPr lang="en-US" smtClean="0"/>
              <a:t>9/21/2012</a:t>
            </a:fld>
            <a:endParaRPr lang="en-US" dirty="0"/>
          </a:p>
        </p:txBody>
      </p:sp>
      <p:sp>
        <p:nvSpPr>
          <p:cNvPr id="10" name="Footer Placeholder 9"/>
          <p:cNvSpPr>
            <a:spLocks noGrp="1"/>
          </p:cNvSpPr>
          <p:nvPr>
            <p:ph type="ftr" sz="quarter" idx="11"/>
          </p:nvPr>
        </p:nvSpPr>
        <p:spPr/>
        <p:txBody>
          <a:bodyPr/>
          <a:lstStyle/>
          <a:p>
            <a:r>
              <a:rPr lang="en-US" smtClean="0"/>
              <a:t>Rural Traffic Incident Management Training in Nebraska</a:t>
            </a:r>
            <a:endParaRPr lang="en-US" dirty="0"/>
          </a:p>
        </p:txBody>
      </p:sp>
      <p:sp>
        <p:nvSpPr>
          <p:cNvPr id="11" name="Slide Number Placeholder 10"/>
          <p:cNvSpPr>
            <a:spLocks noGrp="1"/>
          </p:cNvSpPr>
          <p:nvPr>
            <p:ph type="sldNum" sz="quarter" idx="12"/>
          </p:nvPr>
        </p:nvSpPr>
        <p:spPr/>
        <p:txBody>
          <a:bodyPr/>
          <a:lstStyle/>
          <a:p>
            <a:fld id="{6577C7CC-DB1D-4EC1-B2BB-E4C0BBEF0E6D}" type="slidenum">
              <a:rPr lang="en-US" smtClean="0"/>
              <a:t>30</a:t>
            </a:fld>
            <a:endParaRPr lang="en-US" dirty="0"/>
          </a:p>
        </p:txBody>
      </p:sp>
    </p:spTree>
    <p:extLst>
      <p:ext uri="{BB962C8B-B14F-4D97-AF65-F5344CB8AC3E}">
        <p14:creationId xmlns:p14="http://schemas.microsoft.com/office/powerpoint/2010/main" val="3232570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15962"/>
          </a:xfrm>
        </p:spPr>
        <p:txBody>
          <a:bodyPr>
            <a:noAutofit/>
          </a:bodyPr>
          <a:lstStyle/>
          <a:p>
            <a:r>
              <a:rPr lang="en-US" sz="2800" dirty="0" smtClean="0">
                <a:latin typeface="Palatino Linotype" pitchFamily="18" charset="0"/>
              </a:rPr>
              <a:t/>
            </a:r>
            <a:br>
              <a:rPr lang="en-US" sz="2800" dirty="0" smtClean="0">
                <a:latin typeface="Palatino Linotype" pitchFamily="18" charset="0"/>
              </a:rPr>
            </a:br>
            <a:r>
              <a:rPr lang="en-US" sz="2800" dirty="0" smtClean="0">
                <a:latin typeface="Palatino Linotype" pitchFamily="18" charset="0"/>
              </a:rPr>
              <a:t>Alternate Routing</a:t>
            </a:r>
            <a:br>
              <a:rPr lang="en-US" sz="2800" dirty="0" smtClean="0">
                <a:latin typeface="Palatino Linotype" pitchFamily="18" charset="0"/>
              </a:rPr>
            </a:br>
            <a:r>
              <a:rPr lang="en-US" sz="2800" dirty="0">
                <a:latin typeface="Palatino Linotype" pitchFamily="18" charset="0"/>
                <a:hlinkClick r:id="rId3"/>
              </a:rPr>
              <a:t>www.tim.ne.gov</a:t>
            </a:r>
            <a:endParaRPr lang="en-US" sz="2800" dirty="0">
              <a:latin typeface="Palatino Linotype" pitchFamily="18" charset="0"/>
            </a:endParaRPr>
          </a:p>
        </p:txBody>
      </p:sp>
      <p:pic>
        <p:nvPicPr>
          <p:cNvPr id="7" name="Content Placeholder 5" descr="May07Flood 008.jpg"/>
          <p:cNvPicPr>
            <a:picLocks noGrp="1" noChangeAspect="1"/>
          </p:cNvPicPr>
          <p:nvPr>
            <p:ph sz="half" idx="1"/>
          </p:nvPr>
        </p:nvPicPr>
        <p:blipFill>
          <a:blip r:embed="rId4" cstate="print"/>
          <a:stretch>
            <a:fillRect/>
          </a:stretch>
        </p:blipFill>
        <p:spPr>
          <a:xfrm>
            <a:off x="457200" y="2348706"/>
            <a:ext cx="4038600" cy="3028950"/>
          </a:xfrm>
          <a:prstGeom prst="rect">
            <a:avLst/>
          </a:prstGeom>
        </p:spPr>
      </p:pic>
      <p:sp>
        <p:nvSpPr>
          <p:cNvPr id="4" name="Date Placeholder 3"/>
          <p:cNvSpPr>
            <a:spLocks noGrp="1"/>
          </p:cNvSpPr>
          <p:nvPr>
            <p:ph type="dt" sz="half" idx="10"/>
          </p:nvPr>
        </p:nvSpPr>
        <p:spPr/>
        <p:txBody>
          <a:bodyPr/>
          <a:lstStyle/>
          <a:p>
            <a:fld id="{18D723E1-F1FE-47B0-B6A8-CB72EBB48375}"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31</a:t>
            </a:fld>
            <a:endParaRPr lang="en-US" dirty="0"/>
          </a:p>
        </p:txBody>
      </p:sp>
      <p:pic>
        <p:nvPicPr>
          <p:cNvPr id="9" name="Picture 3"/>
          <p:cNvPicPr>
            <a:picLocks noGrp="1" noChangeAspect="1" noChangeArrowheads="1"/>
          </p:cNvPicPr>
          <p:nvPr>
            <p:ph sz="half" idx="2"/>
          </p:nvPr>
        </p:nvPicPr>
        <p:blipFill>
          <a:blip r:embed="rId5" cstate="print"/>
          <a:stretch>
            <a:fillRect/>
          </a:stretch>
        </p:blipFill>
        <p:spPr bwMode="auto">
          <a:xfrm>
            <a:off x="4913338" y="1600200"/>
            <a:ext cx="3508324" cy="4525963"/>
          </a:xfrm>
          <a:prstGeom prst="rect">
            <a:avLst/>
          </a:prstGeom>
          <a:noFill/>
          <a:ln w="9525">
            <a:noFill/>
            <a:miter lim="800000"/>
            <a:headEnd/>
            <a:tailEnd/>
          </a:ln>
          <a:effectLst/>
        </p:spPr>
      </p:pic>
    </p:spTree>
    <p:extLst>
      <p:ext uri="{BB962C8B-B14F-4D97-AF65-F5344CB8AC3E}">
        <p14:creationId xmlns:p14="http://schemas.microsoft.com/office/powerpoint/2010/main" val="2000498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sz="2700" b="1" dirty="0" smtClean="0">
                <a:solidFill>
                  <a:srgbClr val="FF0000"/>
                </a:solidFill>
                <a:latin typeface="Palatino Linotype" pitchFamily="18" charset="0"/>
              </a:rPr>
              <a:t>Closing</a:t>
            </a:r>
            <a:r>
              <a:rPr lang="en-US" b="1" dirty="0" smtClean="0">
                <a:solidFill>
                  <a:srgbClr val="FF0000"/>
                </a:solidFill>
                <a:latin typeface="Palatino Linotype" pitchFamily="18" charset="0"/>
              </a:rPr>
              <a:t/>
            </a:r>
            <a:br>
              <a:rPr lang="en-US" b="1" dirty="0" smtClean="0">
                <a:solidFill>
                  <a:srgbClr val="FF0000"/>
                </a:solidFill>
                <a:latin typeface="Palatino Linotype" pitchFamily="18" charset="0"/>
              </a:rPr>
            </a:br>
            <a:r>
              <a:rPr lang="en-US" sz="2200" b="1" dirty="0" smtClean="0">
                <a:latin typeface="Palatino Linotype" pitchFamily="18" charset="0"/>
              </a:rPr>
              <a:t>Better  Rural TIM </a:t>
            </a:r>
            <a:r>
              <a:rPr lang="en-US" sz="2200" b="1" dirty="0">
                <a:latin typeface="Palatino Linotype" pitchFamily="18" charset="0"/>
              </a:rPr>
              <a:t>programs &amp; training will result in:</a:t>
            </a:r>
            <a:br>
              <a:rPr lang="en-US" sz="2200" b="1" dirty="0">
                <a:latin typeface="Palatino Linotype" pitchFamily="18" charset="0"/>
              </a:rPr>
            </a:br>
            <a:endParaRPr lang="en-US" sz="2200" b="1" dirty="0">
              <a:latin typeface="Palatino Linotype" pitchFamily="18" charset="0"/>
            </a:endParaRPr>
          </a:p>
        </p:txBody>
      </p:sp>
      <p:sp>
        <p:nvSpPr>
          <p:cNvPr id="3" name="Content Placeholder 2"/>
          <p:cNvSpPr>
            <a:spLocks noGrp="1"/>
          </p:cNvSpPr>
          <p:nvPr>
            <p:ph sz="half" idx="1"/>
          </p:nvPr>
        </p:nvSpPr>
        <p:spPr/>
        <p:txBody>
          <a:bodyPr>
            <a:normAutofit fontScale="85000" lnSpcReduction="20000"/>
          </a:bodyPr>
          <a:lstStyle/>
          <a:p>
            <a:pPr>
              <a:buFont typeface="Wingdings" pitchFamily="2" charset="2"/>
              <a:buChar char="q"/>
            </a:pPr>
            <a:r>
              <a:rPr lang="en-US" dirty="0" smtClean="0">
                <a:latin typeface="Palatino Linotype" pitchFamily="18" charset="0"/>
              </a:rPr>
              <a:t>Safe </a:t>
            </a:r>
            <a:r>
              <a:rPr lang="en-US" dirty="0">
                <a:latin typeface="Palatino Linotype" pitchFamily="18" charset="0"/>
              </a:rPr>
              <a:t>clearance of the Nation’s </a:t>
            </a:r>
            <a:r>
              <a:rPr lang="en-US" dirty="0" smtClean="0">
                <a:latin typeface="Palatino Linotype" pitchFamily="18" charset="0"/>
              </a:rPr>
              <a:t>roadways</a:t>
            </a:r>
            <a:endParaRPr lang="en-US" dirty="0">
              <a:latin typeface="Palatino Linotype" pitchFamily="18" charset="0"/>
            </a:endParaRPr>
          </a:p>
          <a:p>
            <a:pPr>
              <a:buFont typeface="Wingdings" pitchFamily="2" charset="2"/>
              <a:buChar char="q"/>
            </a:pPr>
            <a:r>
              <a:rPr lang="en-US" dirty="0" smtClean="0">
                <a:latin typeface="Palatino Linotype" pitchFamily="18" charset="0"/>
              </a:rPr>
              <a:t>Reduction </a:t>
            </a:r>
            <a:r>
              <a:rPr lang="en-US" dirty="0">
                <a:latin typeface="Palatino Linotype" pitchFamily="18" charset="0"/>
              </a:rPr>
              <a:t>of the risk of death or injury to responders or </a:t>
            </a:r>
            <a:r>
              <a:rPr lang="en-US" dirty="0" smtClean="0">
                <a:latin typeface="Palatino Linotype" pitchFamily="18" charset="0"/>
              </a:rPr>
              <a:t>motorists</a:t>
            </a:r>
          </a:p>
          <a:p>
            <a:pPr>
              <a:buFont typeface="Wingdings" pitchFamily="2" charset="2"/>
              <a:buChar char="q"/>
            </a:pPr>
            <a:r>
              <a:rPr lang="en-US" dirty="0" smtClean="0">
                <a:latin typeface="Palatino Linotype" pitchFamily="18" charset="0"/>
              </a:rPr>
              <a:t>Reduction </a:t>
            </a:r>
            <a:r>
              <a:rPr lang="en-US" dirty="0">
                <a:latin typeface="Palatino Linotype" pitchFamily="18" charset="0"/>
              </a:rPr>
              <a:t>of secondary incidents</a:t>
            </a:r>
          </a:p>
          <a:p>
            <a:pPr>
              <a:buFont typeface="Wingdings" pitchFamily="2" charset="2"/>
              <a:buChar char="q"/>
            </a:pPr>
            <a:r>
              <a:rPr lang="en-US" dirty="0" smtClean="0">
                <a:latin typeface="Palatino Linotype" pitchFamily="18" charset="0"/>
              </a:rPr>
              <a:t>Rapid </a:t>
            </a:r>
            <a:r>
              <a:rPr lang="en-US" dirty="0">
                <a:latin typeface="Palatino Linotype" pitchFamily="18" charset="0"/>
              </a:rPr>
              <a:t>clearance of incidents, reducing the impact on congestion &amp; the potential for secondary </a:t>
            </a:r>
            <a:r>
              <a:rPr lang="en-US" dirty="0" smtClean="0">
                <a:latin typeface="Palatino Linotype" pitchFamily="18" charset="0"/>
              </a:rPr>
              <a:t>crashes</a:t>
            </a:r>
            <a:endParaRPr lang="en-US" dirty="0">
              <a:latin typeface="Palatino Linotype" pitchFamily="18" charset="0"/>
            </a:endParaRPr>
          </a:p>
        </p:txBody>
      </p:sp>
      <p:sp>
        <p:nvSpPr>
          <p:cNvPr id="7" name="Content Placeholder 6"/>
          <p:cNvSpPr>
            <a:spLocks noGrp="1"/>
          </p:cNvSpPr>
          <p:nvPr>
            <p:ph sz="half" idx="2"/>
          </p:nvPr>
        </p:nvSpPr>
        <p:spPr/>
        <p:txBody>
          <a:bodyPr>
            <a:normAutofit fontScale="85000" lnSpcReduction="20000"/>
          </a:bodyPr>
          <a:lstStyle/>
          <a:p>
            <a:pPr>
              <a:buFont typeface="Wingdings" pitchFamily="2" charset="2"/>
              <a:buChar char="q"/>
            </a:pPr>
            <a:r>
              <a:rPr lang="en-US" dirty="0">
                <a:latin typeface="Palatino Linotype" pitchFamily="18" charset="0"/>
              </a:rPr>
              <a:t>Clearly defined responder </a:t>
            </a:r>
            <a:r>
              <a:rPr lang="en-US" dirty="0" smtClean="0">
                <a:latin typeface="Palatino Linotype" pitchFamily="18" charset="0"/>
              </a:rPr>
              <a:t>roles</a:t>
            </a:r>
          </a:p>
          <a:p>
            <a:pPr>
              <a:buFont typeface="Wingdings" pitchFamily="2" charset="2"/>
              <a:buChar char="q"/>
            </a:pPr>
            <a:r>
              <a:rPr lang="en-US" dirty="0" smtClean="0">
                <a:latin typeface="Palatino Linotype" pitchFamily="18" charset="0"/>
              </a:rPr>
              <a:t>Better </a:t>
            </a:r>
            <a:r>
              <a:rPr lang="en-US" dirty="0">
                <a:latin typeface="Palatino Linotype" pitchFamily="18" charset="0"/>
              </a:rPr>
              <a:t>use of resources</a:t>
            </a:r>
          </a:p>
          <a:p>
            <a:pPr>
              <a:buFont typeface="Wingdings" pitchFamily="2" charset="2"/>
              <a:buChar char="q"/>
            </a:pPr>
            <a:r>
              <a:rPr lang="en-US" dirty="0">
                <a:latin typeface="Palatino Linotype" pitchFamily="18" charset="0"/>
              </a:rPr>
              <a:t>TIM being a “core mission” among transportation, law enforcement &amp; </a:t>
            </a:r>
            <a:r>
              <a:rPr lang="en-US" dirty="0" smtClean="0">
                <a:latin typeface="Palatino Linotype" pitchFamily="18" charset="0"/>
              </a:rPr>
              <a:t>fire/rescue</a:t>
            </a:r>
            <a:endParaRPr lang="en-US" dirty="0">
              <a:latin typeface="Palatino Linotype" pitchFamily="18" charset="0"/>
            </a:endParaRPr>
          </a:p>
          <a:p>
            <a:pPr>
              <a:buFont typeface="Wingdings" pitchFamily="2" charset="2"/>
              <a:buChar char="q"/>
            </a:pPr>
            <a:r>
              <a:rPr lang="en-US" b="1" dirty="0">
                <a:solidFill>
                  <a:srgbClr val="FF0000"/>
                </a:solidFill>
                <a:latin typeface="Palatino Linotype" pitchFamily="18" charset="0"/>
              </a:rPr>
              <a:t>FHWA serves as the National leader bringing about this </a:t>
            </a:r>
            <a:r>
              <a:rPr lang="en-US" b="1" dirty="0" smtClean="0">
                <a:solidFill>
                  <a:srgbClr val="FF0000"/>
                </a:solidFill>
                <a:latin typeface="Palatino Linotype" pitchFamily="18" charset="0"/>
              </a:rPr>
              <a:t>vision</a:t>
            </a:r>
          </a:p>
          <a:p>
            <a:pPr>
              <a:buFont typeface="Wingdings" pitchFamily="2" charset="2"/>
              <a:buChar char="q"/>
            </a:pPr>
            <a:r>
              <a:rPr lang="en-US" b="1" dirty="0">
                <a:solidFill>
                  <a:srgbClr val="FF0000"/>
                </a:solidFill>
                <a:latin typeface="Palatino Linotype" pitchFamily="18" charset="0"/>
              </a:rPr>
              <a:t>Changing Traffic Incident Management by Training a Nation of Responders…</a:t>
            </a:r>
          </a:p>
          <a:p>
            <a:pPr>
              <a:buFont typeface="Wingdings" pitchFamily="2" charset="2"/>
              <a:buChar char="q"/>
            </a:pPr>
            <a:endParaRPr lang="en-US" b="1" dirty="0">
              <a:solidFill>
                <a:srgbClr val="FF0000"/>
              </a:solidFill>
              <a:latin typeface="Palatino Linotype" pitchFamily="18" charset="0"/>
            </a:endParaRPr>
          </a:p>
          <a:p>
            <a:pPr marL="0" indent="0">
              <a:buNone/>
            </a:pPr>
            <a:endParaRPr lang="en-US" dirty="0"/>
          </a:p>
        </p:txBody>
      </p:sp>
      <p:sp>
        <p:nvSpPr>
          <p:cNvPr id="4" name="Date Placeholder 3"/>
          <p:cNvSpPr>
            <a:spLocks noGrp="1"/>
          </p:cNvSpPr>
          <p:nvPr>
            <p:ph type="dt" sz="half" idx="10"/>
          </p:nvPr>
        </p:nvSpPr>
        <p:spPr/>
        <p:txBody>
          <a:bodyPr/>
          <a:lstStyle/>
          <a:p>
            <a:fld id="{4FD0407E-EC32-486E-AC18-3C525E29026D}"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6" name="Slide Number Placeholder 5"/>
          <p:cNvSpPr>
            <a:spLocks noGrp="1"/>
          </p:cNvSpPr>
          <p:nvPr>
            <p:ph type="sldNum" sz="quarter" idx="12"/>
          </p:nvPr>
        </p:nvSpPr>
        <p:spPr/>
        <p:txBody>
          <a:bodyPr/>
          <a:lstStyle/>
          <a:p>
            <a:fld id="{4B789F14-C752-43E2-B5C3-E5A829DD8DF9}" type="slidenum">
              <a:rPr lang="en-US" smtClean="0"/>
              <a:t>32</a:t>
            </a:fld>
            <a:endParaRPr lang="en-US" dirty="0"/>
          </a:p>
        </p:txBody>
      </p:sp>
      <p:pic>
        <p:nvPicPr>
          <p:cNvPr id="8" name="Picture 13" descr="U.S. Department of Transportation, Federal Highway Administration"/>
          <p:cNvPicPr>
            <a:picLocks noChangeAspect="1" noChangeArrowheads="1"/>
          </p:cNvPicPr>
          <p:nvPr/>
        </p:nvPicPr>
        <p:blipFill>
          <a:blip r:embed="rId3" cstate="print"/>
          <a:srcRect/>
          <a:stretch>
            <a:fillRect/>
          </a:stretch>
        </p:blipFill>
        <p:spPr bwMode="auto">
          <a:xfrm>
            <a:off x="1143000" y="5690681"/>
            <a:ext cx="2427515" cy="653562"/>
          </a:xfrm>
          <a:prstGeom prst="rect">
            <a:avLst/>
          </a:prstGeom>
          <a:noFill/>
          <a:ln w="9525">
            <a:noFill/>
            <a:miter lim="800000"/>
            <a:headEnd/>
            <a:tailEnd/>
          </a:ln>
        </p:spPr>
      </p:pic>
    </p:spTree>
    <p:extLst>
      <p:ext uri="{BB962C8B-B14F-4D97-AF65-F5344CB8AC3E}">
        <p14:creationId xmlns:p14="http://schemas.microsoft.com/office/powerpoint/2010/main" val="3651602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itchFamily="18" charset="0"/>
              </a:rPr>
              <a:t>Thank you!</a:t>
            </a:r>
            <a:br>
              <a:rPr lang="en-US" dirty="0" smtClean="0">
                <a:latin typeface="Palatino Linotype" pitchFamily="18" charset="0"/>
              </a:rPr>
            </a:br>
            <a:endParaRPr lang="en-US" sz="2700" dirty="0">
              <a:latin typeface="Palatino Linotype" pitchFamily="18" charset="0"/>
            </a:endParaRPr>
          </a:p>
        </p:txBody>
      </p:sp>
      <p:sp>
        <p:nvSpPr>
          <p:cNvPr id="3" name="Content Placeholder 2"/>
          <p:cNvSpPr>
            <a:spLocks noGrp="1"/>
          </p:cNvSpPr>
          <p:nvPr>
            <p:ph sz="half" idx="1"/>
          </p:nvPr>
        </p:nvSpPr>
        <p:spPr/>
        <p:txBody>
          <a:bodyPr/>
          <a:lstStyle/>
          <a:p>
            <a:pPr marL="0" indent="0">
              <a:buNone/>
            </a:pPr>
            <a:r>
              <a:rPr lang="en-US" dirty="0" smtClean="0">
                <a:latin typeface="Palatino Linotype" pitchFamily="18" charset="0"/>
              </a:rPr>
              <a:t>Jim McGee MPA</a:t>
            </a:r>
          </a:p>
          <a:p>
            <a:pPr marL="0" indent="0">
              <a:buNone/>
            </a:pPr>
            <a:r>
              <a:rPr lang="en-US" dirty="0" smtClean="0">
                <a:latin typeface="Palatino Linotype" pitchFamily="18" charset="0"/>
              </a:rPr>
              <a:t>Nebraska DOR</a:t>
            </a:r>
          </a:p>
          <a:p>
            <a:pPr marL="0" indent="0">
              <a:buNone/>
            </a:pPr>
            <a:r>
              <a:rPr lang="en-US" sz="2400" dirty="0" smtClean="0">
                <a:latin typeface="Palatino Linotype" pitchFamily="18" charset="0"/>
                <a:hlinkClick r:id="rId3"/>
              </a:rPr>
              <a:t>Jim.McGee@Nebraska.gov</a:t>
            </a:r>
            <a:endParaRPr lang="en-US" sz="2400" dirty="0" smtClean="0">
              <a:latin typeface="Palatino Linotype" pitchFamily="18" charset="0"/>
            </a:endParaRPr>
          </a:p>
          <a:p>
            <a:pPr marL="0" indent="0">
              <a:buNone/>
            </a:pPr>
            <a:r>
              <a:rPr lang="en-US" sz="2400" dirty="0" smtClean="0">
                <a:latin typeface="Palatino Linotype" pitchFamily="18" charset="0"/>
              </a:rPr>
              <a:t>402-610-0074</a:t>
            </a:r>
            <a:endParaRPr lang="en-US" sz="2400" dirty="0">
              <a:latin typeface="Palatino Linotype" pitchFamily="18" charset="0"/>
            </a:endParaRPr>
          </a:p>
        </p:txBody>
      </p:sp>
      <p:sp>
        <p:nvSpPr>
          <p:cNvPr id="4" name="Date Placeholder 3"/>
          <p:cNvSpPr>
            <a:spLocks noGrp="1"/>
          </p:cNvSpPr>
          <p:nvPr>
            <p:ph type="dt" sz="half" idx="10"/>
          </p:nvPr>
        </p:nvSpPr>
        <p:spPr/>
        <p:txBody>
          <a:bodyPr/>
          <a:lstStyle/>
          <a:p>
            <a:fld id="{0B3D0787-AB99-4A4C-BB4D-6A555828452F}"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10" name="Slide Number Placeholder 9"/>
          <p:cNvSpPr>
            <a:spLocks noGrp="1"/>
          </p:cNvSpPr>
          <p:nvPr>
            <p:ph type="sldNum" sz="quarter" idx="12"/>
          </p:nvPr>
        </p:nvSpPr>
        <p:spPr/>
        <p:txBody>
          <a:bodyPr/>
          <a:lstStyle/>
          <a:p>
            <a:fld id="{4B789F14-C752-43E2-B5C3-E5A829DD8DF9}" type="slidenum">
              <a:rPr lang="en-US" smtClean="0"/>
              <a:t>33</a:t>
            </a:fld>
            <a:endParaRPr lang="en-US" dirty="0"/>
          </a:p>
        </p:txBody>
      </p:sp>
      <p:sp>
        <p:nvSpPr>
          <p:cNvPr id="8" name="Content Placeholder 8"/>
          <p:cNvSpPr txBox="1">
            <a:spLocks/>
          </p:cNvSpPr>
          <p:nvPr/>
        </p:nvSpPr>
        <p:spPr>
          <a:xfrm>
            <a:off x="457200" y="4419600"/>
            <a:ext cx="38100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en-US" b="1" dirty="0" smtClean="0">
                <a:latin typeface="Palatino Linotype" pitchFamily="18" charset="0"/>
              </a:rPr>
              <a:t>www.tim.ne.gov</a:t>
            </a:r>
            <a:endParaRPr lang="en-US" b="1" dirty="0">
              <a:latin typeface="Palatino Linotype" pitchFamily="18" charset="0"/>
            </a:endParaRPr>
          </a:p>
        </p:txBody>
      </p:sp>
      <p:sp>
        <p:nvSpPr>
          <p:cNvPr id="6" name="Rectangle 5"/>
          <p:cNvSpPr/>
          <p:nvPr/>
        </p:nvSpPr>
        <p:spPr>
          <a:xfrm>
            <a:off x="3962400" y="1295400"/>
            <a:ext cx="4572000" cy="646331"/>
          </a:xfrm>
          <a:prstGeom prst="rect">
            <a:avLst/>
          </a:prstGeom>
        </p:spPr>
        <p:txBody>
          <a:bodyPr>
            <a:spAutoFit/>
          </a:bodyPr>
          <a:lstStyle/>
          <a:p>
            <a:pPr algn="ctr"/>
            <a:r>
              <a:rPr lang="en-US" b="1" i="1" dirty="0">
                <a:solidFill>
                  <a:srgbClr val="FF0000"/>
                </a:solidFill>
                <a:latin typeface="Palatino Linotype" pitchFamily="18" charset="0"/>
              </a:rPr>
              <a:t>Changing Traffic Incident Management by Training a Nation of Responders…</a:t>
            </a:r>
          </a:p>
        </p:txBody>
      </p:sp>
      <p:pic>
        <p:nvPicPr>
          <p:cNvPr id="12" name="Content Placeholder 3" descr="Dist-Map.JPG"/>
          <p:cNvPicPr>
            <a:picLocks noGrp="1" noChangeAspect="1"/>
          </p:cNvPicPr>
          <p:nvPr>
            <p:ph sz="half" idx="2"/>
          </p:nvPr>
        </p:nvPicPr>
        <p:blipFill>
          <a:blip r:embed="rId4" cstate="print"/>
          <a:stretch>
            <a:fillRect/>
          </a:stretch>
        </p:blipFill>
        <p:spPr>
          <a:xfrm>
            <a:off x="4648200" y="2576755"/>
            <a:ext cx="4038600" cy="2572853"/>
          </a:xfrm>
          <a:prstGeom prst="rect">
            <a:avLst/>
          </a:prstGeom>
        </p:spPr>
      </p:pic>
    </p:spTree>
    <p:extLst>
      <p:ext uri="{BB962C8B-B14F-4D97-AF65-F5344CB8AC3E}">
        <p14:creationId xmlns:p14="http://schemas.microsoft.com/office/powerpoint/2010/main" val="4020711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Palatino Linotype" pitchFamily="18" charset="0"/>
              </a:rPr>
              <a:t>What are TIM core competencies?</a:t>
            </a:r>
            <a:endParaRPr lang="en-US" dirty="0">
              <a:latin typeface="Palatino Linotype" pitchFamily="18" charset="0"/>
            </a:endParaRPr>
          </a:p>
        </p:txBody>
      </p:sp>
      <p:sp>
        <p:nvSpPr>
          <p:cNvPr id="3" name="Content Placeholder 2"/>
          <p:cNvSpPr>
            <a:spLocks noGrp="1"/>
          </p:cNvSpPr>
          <p:nvPr>
            <p:ph sz="half" idx="1"/>
          </p:nvPr>
        </p:nvSpPr>
        <p:spPr>
          <a:xfrm>
            <a:off x="457200" y="1219200"/>
            <a:ext cx="4038600" cy="5257800"/>
          </a:xfrm>
          <a:solidFill>
            <a:schemeClr val="bg2">
              <a:lumMod val="90000"/>
            </a:schemeClr>
          </a:solidFill>
        </p:spPr>
        <p:txBody>
          <a:bodyPr>
            <a:noAutofit/>
          </a:bodyPr>
          <a:lstStyle/>
          <a:p>
            <a:pPr marL="0" indent="0">
              <a:buNone/>
            </a:pPr>
            <a:r>
              <a:rPr lang="en-US" sz="1800" b="1" dirty="0" smtClean="0">
                <a:latin typeface="Palatino Linotype" pitchFamily="18" charset="0"/>
              </a:rPr>
              <a:t>Primary core competencies:</a:t>
            </a:r>
          </a:p>
          <a:p>
            <a:pPr marL="0" indent="0">
              <a:buNone/>
            </a:pPr>
            <a:r>
              <a:rPr lang="en-US" sz="1800" dirty="0" smtClean="0">
                <a:latin typeface="Palatino Linotype" pitchFamily="18" charset="0"/>
              </a:rPr>
              <a:t>Those shared or similar actions typically taken by at least three on-scene responder groups. </a:t>
            </a:r>
          </a:p>
          <a:p>
            <a:pPr>
              <a:buFont typeface="Wingdings" pitchFamily="2" charset="2"/>
              <a:buChar char="q"/>
            </a:pPr>
            <a:r>
              <a:rPr lang="en-US" sz="1800" dirty="0" smtClean="0">
                <a:latin typeface="Palatino Linotype" pitchFamily="18" charset="0"/>
              </a:rPr>
              <a:t>Every incident responder active in that incident management phase—regardless of responder type—should know how to implement these core competencies. </a:t>
            </a:r>
          </a:p>
          <a:p>
            <a:pPr>
              <a:buFont typeface="Wingdings" pitchFamily="2" charset="2"/>
              <a:buChar char="q"/>
            </a:pPr>
            <a:r>
              <a:rPr lang="en-US" sz="1800" dirty="0" smtClean="0">
                <a:solidFill>
                  <a:srgbClr val="00B0F0"/>
                </a:solidFill>
                <a:latin typeface="Palatino Linotype" pitchFamily="18" charset="0"/>
              </a:rPr>
              <a:t>Using emergency responder vehicles to create a safe work area scene and wearing appropriate high-visibility protective apparel are primary core competencies</a:t>
            </a:r>
            <a:r>
              <a:rPr lang="en-US" sz="1800" dirty="0" smtClean="0">
                <a:latin typeface="Palatino Linotype" pitchFamily="18" charset="0"/>
              </a:rPr>
              <a:t>.</a:t>
            </a:r>
            <a:endParaRPr lang="en-US" sz="1800" dirty="0">
              <a:latin typeface="Palatino Linotype" pitchFamily="18" charset="0"/>
            </a:endParaRPr>
          </a:p>
        </p:txBody>
      </p:sp>
      <p:sp>
        <p:nvSpPr>
          <p:cNvPr id="4" name="Footer Placeholder 3"/>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Content Placeholder 2"/>
          <p:cNvSpPr>
            <a:spLocks noGrp="1"/>
          </p:cNvSpPr>
          <p:nvPr>
            <p:ph sz="half" idx="2"/>
          </p:nvPr>
        </p:nvSpPr>
        <p:spPr>
          <a:xfrm>
            <a:off x="4876800" y="1219200"/>
            <a:ext cx="3962400" cy="5105400"/>
          </a:xfrm>
          <a:solidFill>
            <a:schemeClr val="bg2">
              <a:lumMod val="90000"/>
            </a:schemeClr>
          </a:solidFill>
        </p:spPr>
        <p:txBody>
          <a:bodyPr>
            <a:noAutofit/>
          </a:bodyPr>
          <a:lstStyle/>
          <a:p>
            <a:pPr marL="0" indent="0">
              <a:buNone/>
            </a:pPr>
            <a:r>
              <a:rPr lang="en-US" sz="1800" b="1" dirty="0" smtClean="0">
                <a:latin typeface="Palatino Linotype" pitchFamily="18" charset="0"/>
              </a:rPr>
              <a:t>Secondary core competencies: </a:t>
            </a:r>
          </a:p>
          <a:p>
            <a:pPr marL="0" indent="0">
              <a:buNone/>
            </a:pPr>
            <a:r>
              <a:rPr lang="en-US" sz="1600" dirty="0" smtClean="0">
                <a:latin typeface="Palatino Linotype" pitchFamily="18" charset="0"/>
              </a:rPr>
              <a:t>Those actions that a specific responder group performs that all other responder groups should understand and be aware of. </a:t>
            </a:r>
          </a:p>
          <a:p>
            <a:pPr>
              <a:buFont typeface="Wingdings" pitchFamily="2" charset="2"/>
              <a:buChar char="q"/>
            </a:pPr>
            <a:r>
              <a:rPr lang="en-US" sz="1600" dirty="0" smtClean="0">
                <a:latin typeface="Palatino Linotype" pitchFamily="18" charset="0"/>
              </a:rPr>
              <a:t>These competencies are interdependent. </a:t>
            </a:r>
          </a:p>
          <a:p>
            <a:pPr>
              <a:buFont typeface="Wingdings" pitchFamily="2" charset="2"/>
              <a:buChar char="q"/>
            </a:pPr>
            <a:r>
              <a:rPr lang="en-US" sz="1600" dirty="0" smtClean="0">
                <a:latin typeface="Palatino Linotype" pitchFamily="18" charset="0"/>
              </a:rPr>
              <a:t>Individual responders may not need to know how to actually implement them</a:t>
            </a:r>
            <a:r>
              <a:rPr lang="en-US" sz="1400" dirty="0" smtClean="0">
                <a:latin typeface="Palatino Linotype" pitchFamily="18" charset="0"/>
              </a:rPr>
              <a:t>. </a:t>
            </a:r>
          </a:p>
          <a:p>
            <a:pPr marL="0" indent="0">
              <a:buNone/>
            </a:pPr>
            <a:r>
              <a:rPr lang="en-US" sz="1800" b="1" dirty="0" smtClean="0">
                <a:latin typeface="Palatino Linotype" pitchFamily="18" charset="0"/>
              </a:rPr>
              <a:t>Discipline-specific competencies:</a:t>
            </a:r>
          </a:p>
          <a:p>
            <a:pPr>
              <a:buFont typeface="Wingdings" pitchFamily="2" charset="2"/>
              <a:buChar char="q"/>
            </a:pPr>
            <a:r>
              <a:rPr lang="en-US" sz="1600" dirty="0">
                <a:latin typeface="Palatino Linotype" pitchFamily="18" charset="0"/>
              </a:rPr>
              <a:t>T</a:t>
            </a:r>
            <a:r>
              <a:rPr lang="en-US" sz="1600" dirty="0" smtClean="0">
                <a:latin typeface="Palatino Linotype" pitchFamily="18" charset="0"/>
              </a:rPr>
              <a:t>hose that only one responder group performs  are of such a critical nature that it is necessary for all disciplines to be aware of their existence and performance</a:t>
            </a:r>
          </a:p>
          <a:p>
            <a:pPr>
              <a:buFont typeface="Wingdings" pitchFamily="2" charset="2"/>
              <a:buChar char="q"/>
            </a:pPr>
            <a:r>
              <a:rPr lang="en-US" sz="1600" dirty="0" smtClean="0">
                <a:latin typeface="Palatino Linotype" pitchFamily="18" charset="0"/>
              </a:rPr>
              <a:t>Hazardous materials (hazmat) cleanup is an example</a:t>
            </a:r>
          </a:p>
        </p:txBody>
      </p:sp>
      <p:sp>
        <p:nvSpPr>
          <p:cNvPr id="2" name="Date Placeholder 1"/>
          <p:cNvSpPr>
            <a:spLocks noGrp="1"/>
          </p:cNvSpPr>
          <p:nvPr>
            <p:ph type="dt" sz="half" idx="10"/>
          </p:nvPr>
        </p:nvSpPr>
        <p:spPr/>
        <p:txBody>
          <a:bodyPr/>
          <a:lstStyle/>
          <a:p>
            <a:fld id="{171AC4BC-6A62-4857-841D-EB439F0891E5}" type="datetime1">
              <a:rPr lang="en-US" smtClean="0"/>
              <a:t>9/21/2012</a:t>
            </a:fld>
            <a:endParaRPr lang="en-US" dirty="0"/>
          </a:p>
        </p:txBody>
      </p:sp>
      <p:sp>
        <p:nvSpPr>
          <p:cNvPr id="5" name="Slide Number Placeholder 4"/>
          <p:cNvSpPr>
            <a:spLocks noGrp="1"/>
          </p:cNvSpPr>
          <p:nvPr>
            <p:ph type="sldNum" sz="quarter" idx="12"/>
          </p:nvPr>
        </p:nvSpPr>
        <p:spPr/>
        <p:txBody>
          <a:bodyPr/>
          <a:lstStyle/>
          <a:p>
            <a:fld id="{4B789F14-C752-43E2-B5C3-E5A829DD8DF9}" type="slidenum">
              <a:rPr lang="en-US" smtClean="0"/>
              <a:t>4</a:t>
            </a:fld>
            <a:endParaRPr lang="en-US" dirty="0"/>
          </a:p>
        </p:txBody>
      </p:sp>
      <p:sp>
        <p:nvSpPr>
          <p:cNvPr id="8" name="Rectangle 7"/>
          <p:cNvSpPr/>
          <p:nvPr/>
        </p:nvSpPr>
        <p:spPr>
          <a:xfrm>
            <a:off x="2133600" y="76200"/>
            <a:ext cx="4572000" cy="646331"/>
          </a:xfrm>
          <a:prstGeom prst="rect">
            <a:avLst/>
          </a:prstGeom>
        </p:spPr>
        <p:txBody>
          <a:bodyPr>
            <a:spAutoFit/>
          </a:bodyPr>
          <a:lstStyle/>
          <a:p>
            <a:pPr algn="ctr"/>
            <a:r>
              <a:rPr lang="en-US" altLang="zh-TW" b="1" dirty="0">
                <a:effectLst>
                  <a:outerShdw blurRad="38100" dist="38100" dir="2700000" algn="tl">
                    <a:srgbClr val="000000">
                      <a:alpha val="43137"/>
                    </a:srgbClr>
                  </a:outerShdw>
                </a:effectLst>
                <a:latin typeface="Palatino Linotype" pitchFamily="18" charset="0"/>
                <a:ea typeface="新細明體" pitchFamily="18" charset="-120"/>
              </a:rPr>
              <a:t>SHRP 2 National TIM Responder Training </a:t>
            </a:r>
          </a:p>
        </p:txBody>
      </p:sp>
    </p:spTree>
    <p:extLst>
      <p:ext uri="{BB962C8B-B14F-4D97-AF65-F5344CB8AC3E}">
        <p14:creationId xmlns:p14="http://schemas.microsoft.com/office/powerpoint/2010/main" val="336070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000" dirty="0" smtClean="0">
                <a:latin typeface="Palatino Linotype" pitchFamily="18" charset="0"/>
              </a:rPr>
              <a:t>FHWA</a:t>
            </a: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TIM Workshop for Mid-Level Managers, SHRP-2</a:t>
            </a:r>
            <a:endParaRPr lang="en-US" dirty="0">
              <a:latin typeface="Palatino Linotype" pitchFamily="18" charset="0"/>
            </a:endParaRPr>
          </a:p>
        </p:txBody>
      </p:sp>
      <p:pic>
        <p:nvPicPr>
          <p:cNvPr id="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27832" y="1600200"/>
            <a:ext cx="34973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sz="half" idx="2"/>
          </p:nvPr>
        </p:nvSpPr>
        <p:spPr>
          <a:ln>
            <a:solidFill>
              <a:schemeClr val="tx1"/>
            </a:solidFill>
          </a:ln>
        </p:spPr>
        <p:txBody>
          <a:bodyPr>
            <a:normAutofit/>
          </a:bodyPr>
          <a:lstStyle/>
          <a:p>
            <a:pPr marL="0" indent="0" algn="ctr">
              <a:buNone/>
            </a:pPr>
            <a:r>
              <a:rPr lang="en-US" sz="1200" b="1" i="1" dirty="0">
                <a:solidFill>
                  <a:srgbClr val="FF0000"/>
                </a:solidFill>
                <a:latin typeface="Palatino Linotype" pitchFamily="18" charset="0"/>
              </a:rPr>
              <a:t>Changing Traffic Incident Management by Training a Nation of Responders…</a:t>
            </a:r>
          </a:p>
          <a:p>
            <a:pPr marL="0" indent="0" algn="ctr">
              <a:buNone/>
            </a:pPr>
            <a:r>
              <a:rPr lang="en-US" altLang="zh-TW" sz="2400" b="1" dirty="0">
                <a:effectLst>
                  <a:outerShdw blurRad="38100" dist="38100" dir="2700000" algn="tl">
                    <a:srgbClr val="000000">
                      <a:alpha val="43137"/>
                    </a:srgbClr>
                  </a:outerShdw>
                </a:effectLst>
                <a:latin typeface="Palatino Linotype" pitchFamily="18" charset="0"/>
                <a:ea typeface="新細明體" pitchFamily="18" charset="-120"/>
              </a:rPr>
              <a:t>SHRP 2 National TIM Responder Training </a:t>
            </a:r>
          </a:p>
          <a:p>
            <a:pPr algn="ctr"/>
            <a:endParaRPr lang="en-US" sz="2400" b="1" dirty="0">
              <a:latin typeface="Palatino Linotype" pitchFamily="18" charset="0"/>
            </a:endParaRPr>
          </a:p>
          <a:p>
            <a:pPr algn="ctr"/>
            <a:endParaRPr lang="en-US" sz="2000" dirty="0"/>
          </a:p>
          <a:p>
            <a:pPr marL="0" indent="0" algn="ctr">
              <a:buNone/>
            </a:pPr>
            <a:r>
              <a:rPr lang="en-US" sz="1800" dirty="0">
                <a:latin typeface="Palatino Linotype" pitchFamily="18" charset="0"/>
              </a:rPr>
              <a:t>Paul Jodoin</a:t>
            </a:r>
          </a:p>
          <a:p>
            <a:pPr marL="0" indent="0" algn="ctr">
              <a:buNone/>
            </a:pPr>
            <a:r>
              <a:rPr lang="en-US" sz="1800" dirty="0" smtClean="0">
                <a:latin typeface="Palatino Linotype" pitchFamily="18" charset="0"/>
              </a:rPr>
              <a:t>Federal </a:t>
            </a:r>
            <a:r>
              <a:rPr lang="en-US" sz="1800" dirty="0">
                <a:latin typeface="Palatino Linotype" pitchFamily="18" charset="0"/>
              </a:rPr>
              <a:t>Highway Administration </a:t>
            </a:r>
            <a:endParaRPr lang="en-US" sz="1800" dirty="0" smtClean="0">
              <a:latin typeface="Palatino Linotype" pitchFamily="18" charset="0"/>
            </a:endParaRPr>
          </a:p>
          <a:p>
            <a:pPr marL="0" indent="0" algn="ctr">
              <a:buNone/>
            </a:pPr>
            <a:endParaRPr lang="en-US" sz="1800" dirty="0">
              <a:latin typeface="Palatino Linotype" pitchFamily="18" charset="0"/>
            </a:endParaRPr>
          </a:p>
          <a:p>
            <a:endParaRPr lang="en-US" dirty="0"/>
          </a:p>
        </p:txBody>
      </p:sp>
      <p:pic>
        <p:nvPicPr>
          <p:cNvPr id="5" name="Picture 13" descr="U.S. Department of Transportation, Federal Highway Administration"/>
          <p:cNvPicPr>
            <a:picLocks noChangeAspect="1" noChangeArrowheads="1"/>
          </p:cNvPicPr>
          <p:nvPr/>
        </p:nvPicPr>
        <p:blipFill>
          <a:blip r:embed="rId4" cstate="print"/>
          <a:srcRect/>
          <a:stretch>
            <a:fillRect/>
          </a:stretch>
        </p:blipFill>
        <p:spPr bwMode="auto">
          <a:xfrm>
            <a:off x="5334000" y="5314526"/>
            <a:ext cx="2427515" cy="653562"/>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98D740A5-1328-41DA-A334-3844347283B4}" type="datetime1">
              <a:rPr lang="en-US" smtClean="0"/>
              <a:t>9/21/2012</a:t>
            </a:fld>
            <a:endParaRPr lang="en-US" dirty="0"/>
          </a:p>
        </p:txBody>
      </p:sp>
      <p:sp>
        <p:nvSpPr>
          <p:cNvPr id="3" name="Footer Placeholder 2"/>
          <p:cNvSpPr>
            <a:spLocks noGrp="1"/>
          </p:cNvSpPr>
          <p:nvPr>
            <p:ph type="ftr" sz="quarter" idx="11"/>
          </p:nvPr>
        </p:nvSpPr>
        <p:spPr/>
        <p:txBody>
          <a:bodyPr/>
          <a:lstStyle/>
          <a:p>
            <a:r>
              <a:rPr lang="en-US" smtClean="0"/>
              <a:t>Rural Traffic Incident Management Training in Nebraska</a:t>
            </a:r>
            <a:endParaRPr lang="en-US" dirty="0"/>
          </a:p>
        </p:txBody>
      </p:sp>
      <p:sp>
        <p:nvSpPr>
          <p:cNvPr id="4" name="Slide Number Placeholder 3"/>
          <p:cNvSpPr>
            <a:spLocks noGrp="1"/>
          </p:cNvSpPr>
          <p:nvPr>
            <p:ph type="sldNum" sz="quarter" idx="12"/>
          </p:nvPr>
        </p:nvSpPr>
        <p:spPr/>
        <p:txBody>
          <a:bodyPr/>
          <a:lstStyle/>
          <a:p>
            <a:fld id="{6577C7CC-DB1D-4EC1-B2BB-E4C0BBEF0E6D}" type="slidenum">
              <a:rPr lang="en-US" smtClean="0"/>
              <a:t>5</a:t>
            </a:fld>
            <a:endParaRPr lang="en-US" dirty="0"/>
          </a:p>
        </p:txBody>
      </p:sp>
    </p:spTree>
    <p:extLst>
      <p:ext uri="{BB962C8B-B14F-4D97-AF65-F5344CB8AC3E}">
        <p14:creationId xmlns:p14="http://schemas.microsoft.com/office/powerpoint/2010/main" val="130758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800" b="1" dirty="0" smtClean="0">
                <a:latin typeface="Palatino Linotype" pitchFamily="18" charset="0"/>
              </a:rPr>
              <a:t/>
            </a:r>
            <a:br>
              <a:rPr lang="en-US" sz="2800" b="1" dirty="0" smtClean="0">
                <a:latin typeface="Palatino Linotype" pitchFamily="18" charset="0"/>
              </a:rPr>
            </a:br>
            <a:r>
              <a:rPr lang="en-US" sz="2800" b="1" dirty="0" smtClean="0">
                <a:latin typeface="Palatino Linotype" pitchFamily="18" charset="0"/>
              </a:rPr>
              <a:t>  </a:t>
            </a:r>
            <a:br>
              <a:rPr lang="en-US" sz="2800" b="1" dirty="0" smtClean="0">
                <a:latin typeface="Palatino Linotype" pitchFamily="18" charset="0"/>
              </a:rPr>
            </a:br>
            <a:endParaRPr lang="en-US" sz="2200" b="1" dirty="0">
              <a:latin typeface="Palatino Linotype" pitchFamily="18" charset="0"/>
            </a:endParaRPr>
          </a:p>
        </p:txBody>
      </p:sp>
      <p:sp>
        <p:nvSpPr>
          <p:cNvPr id="12" name="Content Placeholder 7"/>
          <p:cNvSpPr txBox="1">
            <a:spLocks noGrp="1"/>
          </p:cNvSpPr>
          <p:nvPr>
            <p:ph sz="half" idx="1"/>
          </p:nvPr>
        </p:nvSpPr>
        <p:spPr>
          <a:prstGeom prst="rect">
            <a:avLst/>
          </a:prstGeom>
          <a:solidFill>
            <a:schemeClr val="bg1"/>
          </a:solidFill>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b="1" dirty="0">
                <a:latin typeface="Palatino Linotype" pitchFamily="18" charset="0"/>
              </a:rPr>
              <a:t>1091 Standard for Traffic Control Incident </a:t>
            </a:r>
            <a:r>
              <a:rPr lang="en-US" sz="1900" b="1" dirty="0" smtClean="0">
                <a:latin typeface="Palatino Linotype" pitchFamily="18" charset="0"/>
              </a:rPr>
              <a:t>Management </a:t>
            </a:r>
            <a:r>
              <a:rPr lang="en-US" sz="1900" b="1" dirty="0">
                <a:latin typeface="Palatino Linotype" pitchFamily="18" charset="0"/>
              </a:rPr>
              <a:t>Professional Qualifications</a:t>
            </a:r>
            <a:endParaRPr lang="en-US" sz="1900" dirty="0" smtClean="0">
              <a:latin typeface="Palatino Linotype" pitchFamily="18" charset="0"/>
            </a:endParaRPr>
          </a:p>
          <a:p>
            <a:pPr marL="0" indent="0">
              <a:buFont typeface="Arial" pitchFamily="34" charset="0"/>
              <a:buNone/>
            </a:pPr>
            <a:r>
              <a:rPr lang="en-US" sz="4000" dirty="0" smtClean="0">
                <a:latin typeface="Palatino Linotype" pitchFamily="18" charset="0"/>
              </a:rPr>
              <a:t>The draft NFPA standard identifies the </a:t>
            </a:r>
            <a:r>
              <a:rPr lang="en-US" sz="4000" b="1" dirty="0" smtClean="0">
                <a:latin typeface="Palatino Linotype" pitchFamily="18" charset="0"/>
              </a:rPr>
              <a:t>minimum job performance requirements (JPRs) </a:t>
            </a:r>
            <a:r>
              <a:rPr lang="en-US" sz="4000" dirty="0" smtClean="0">
                <a:latin typeface="Palatino Linotype" pitchFamily="18" charset="0"/>
              </a:rPr>
              <a:t>necessary to perform Temporary Traffic Control (TTC) duties at emergency incidents at or near an active roadway.</a:t>
            </a:r>
            <a:endParaRPr lang="en-US" sz="4000" dirty="0">
              <a:latin typeface="Palatino Linotype" pitchFamily="18" charset="0"/>
            </a:endParaRPr>
          </a:p>
        </p:txBody>
      </p:sp>
      <p:sp>
        <p:nvSpPr>
          <p:cNvPr id="2" name="Date Placeholder 1"/>
          <p:cNvSpPr>
            <a:spLocks noGrp="1"/>
          </p:cNvSpPr>
          <p:nvPr>
            <p:ph type="dt" sz="half" idx="10"/>
          </p:nvPr>
        </p:nvSpPr>
        <p:spPr/>
        <p:txBody>
          <a:bodyPr/>
          <a:lstStyle/>
          <a:p>
            <a:fld id="{D908FCCF-DA59-4BD1-889E-60478C537C6B}" type="datetime1">
              <a:rPr lang="en-US" smtClean="0"/>
              <a:t>9/21/2012</a:t>
            </a:fld>
            <a:endParaRPr lang="en-US" dirty="0"/>
          </a:p>
        </p:txBody>
      </p:sp>
      <p:sp>
        <p:nvSpPr>
          <p:cNvPr id="3" name="Footer Placeholder 2"/>
          <p:cNvSpPr>
            <a:spLocks noGrp="1"/>
          </p:cNvSpPr>
          <p:nvPr>
            <p:ph type="ftr" sz="quarter" idx="11"/>
          </p:nvPr>
        </p:nvSpPr>
        <p:spPr/>
        <p:txBody>
          <a:bodyPr/>
          <a:lstStyle/>
          <a:p>
            <a:pPr>
              <a:defRPr/>
            </a:pPr>
            <a:r>
              <a:rPr lang="en-US" dirty="0" smtClean="0"/>
              <a:t>Rural Traffic Incident Management Training in Nebraska</a:t>
            </a:r>
            <a:endParaRPr lang="en-US" dirty="0"/>
          </a:p>
        </p:txBody>
      </p:sp>
      <p:sp>
        <p:nvSpPr>
          <p:cNvPr id="4" name="Slide Number Placeholder 3"/>
          <p:cNvSpPr>
            <a:spLocks noGrp="1"/>
          </p:cNvSpPr>
          <p:nvPr>
            <p:ph type="sldNum" sz="quarter" idx="12"/>
          </p:nvPr>
        </p:nvSpPr>
        <p:spPr/>
        <p:txBody>
          <a:bodyPr/>
          <a:lstStyle/>
          <a:p>
            <a:fld id="{4B789F14-C752-43E2-B5C3-E5A829DD8DF9}" type="slidenum">
              <a:rPr lang="en-US" smtClean="0"/>
              <a:t>6</a:t>
            </a:fld>
            <a:endParaRPr lang="en-US" dirty="0"/>
          </a:p>
        </p:txBody>
      </p:sp>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
            <a:ext cx="6492245" cy="1219200"/>
          </a:xfrm>
          <a:prstGeom prst="rect">
            <a:avLst/>
          </a:prstGeom>
        </p:spPr>
      </p:pic>
      <p:pic>
        <p:nvPicPr>
          <p:cNvPr id="9" name="Picture 4"/>
          <p:cNvPicPr>
            <a:picLocks noGrp="1" noChangeAspect="1" noChangeArrowheads="1"/>
          </p:cNvPicPr>
          <p:nvPr>
            <p:ph sz="half" idx="2"/>
          </p:nvPr>
        </p:nvPicPr>
        <p:blipFill>
          <a:blip r:embed="rId4" cstate="print"/>
          <a:stretch>
            <a:fillRect/>
          </a:stretch>
        </p:blipFill>
        <p:spPr bwMode="auto">
          <a:xfrm>
            <a:off x="4648200" y="2349245"/>
            <a:ext cx="4038600" cy="3027873"/>
          </a:xfrm>
          <a:prstGeom prst="rect">
            <a:avLst/>
          </a:prstGeom>
          <a:noFill/>
          <a:ln w="9525">
            <a:noFill/>
            <a:miter lim="800000"/>
            <a:headEnd/>
            <a:tailEnd/>
          </a:ln>
          <a:effectLst/>
        </p:spPr>
      </p:pic>
    </p:spTree>
    <p:extLst>
      <p:ext uri="{BB962C8B-B14F-4D97-AF65-F5344CB8AC3E}">
        <p14:creationId xmlns:p14="http://schemas.microsoft.com/office/powerpoint/2010/main" val="33202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alatino Linotype" pitchFamily="18" charset="0"/>
              </a:rPr>
              <a:t>NRF</a:t>
            </a:r>
            <a:br>
              <a:rPr lang="en-US" dirty="0">
                <a:latin typeface="Palatino Linotype" pitchFamily="18" charset="0"/>
              </a:rPr>
            </a:br>
            <a:r>
              <a:rPr lang="en-US" sz="2200" dirty="0">
                <a:latin typeface="Palatino Linotype" pitchFamily="18" charset="0"/>
              </a:rPr>
              <a:t>Key Documents in National Response Framework (NRF): </a:t>
            </a:r>
            <a:br>
              <a:rPr lang="en-US" sz="2200" dirty="0">
                <a:latin typeface="Palatino Linotype" pitchFamily="18" charset="0"/>
              </a:rPr>
            </a:br>
            <a:endParaRPr lang="en-US" sz="2200" dirty="0">
              <a:latin typeface="Palatino Linotype" pitchFamily="18" charset="0"/>
            </a:endParaRPr>
          </a:p>
        </p:txBody>
      </p:sp>
      <p:sp>
        <p:nvSpPr>
          <p:cNvPr id="3" name="Content Placeholder 2"/>
          <p:cNvSpPr>
            <a:spLocks noGrp="1"/>
          </p:cNvSpPr>
          <p:nvPr>
            <p:ph sz="half" idx="1"/>
          </p:nvPr>
        </p:nvSpPr>
        <p:spPr/>
        <p:txBody>
          <a:bodyPr>
            <a:noAutofit/>
          </a:bodyPr>
          <a:lstStyle/>
          <a:p>
            <a:pPr marL="0" indent="0">
              <a:buNone/>
            </a:pPr>
            <a:r>
              <a:rPr lang="en-US" sz="2000" b="1" dirty="0" smtClean="0">
                <a:latin typeface="Palatino Linotype" pitchFamily="18" charset="0"/>
              </a:rPr>
              <a:t>NRF:</a:t>
            </a:r>
          </a:p>
          <a:p>
            <a:pPr>
              <a:buFont typeface="Wingdings" pitchFamily="2" charset="2"/>
              <a:buChar char="q"/>
            </a:pPr>
            <a:r>
              <a:rPr lang="en-US" sz="2000" dirty="0" smtClean="0">
                <a:latin typeface="Palatino Linotype" pitchFamily="18" charset="0"/>
              </a:rPr>
              <a:t>Delineates our Nation’s response doctrine, responsibilities, and structures. </a:t>
            </a:r>
          </a:p>
          <a:p>
            <a:pPr marL="0" indent="0">
              <a:buNone/>
            </a:pPr>
            <a:r>
              <a:rPr lang="en-US" sz="2000" dirty="0" smtClean="0">
                <a:latin typeface="Palatino Linotype" pitchFamily="18" charset="0"/>
              </a:rPr>
              <a:t> </a:t>
            </a:r>
            <a:r>
              <a:rPr lang="en-US" sz="2000" b="1" dirty="0" smtClean="0">
                <a:latin typeface="Palatino Linotype" pitchFamily="18" charset="0"/>
              </a:rPr>
              <a:t>National Incident Management System (NIMS): </a:t>
            </a:r>
          </a:p>
          <a:p>
            <a:pPr>
              <a:buFont typeface="Wingdings" pitchFamily="2" charset="2"/>
              <a:buChar char="q"/>
            </a:pPr>
            <a:r>
              <a:rPr lang="en-US" sz="2000" dirty="0" smtClean="0">
                <a:latin typeface="Palatino Linotype" pitchFamily="18" charset="0"/>
              </a:rPr>
              <a:t>Establishes a systematic approach for managing incidents nationwide.  </a:t>
            </a:r>
          </a:p>
          <a:p>
            <a:pPr marL="0" indent="0">
              <a:buNone/>
            </a:pPr>
            <a:r>
              <a:rPr lang="en-US" sz="2000" b="1" dirty="0" smtClean="0">
                <a:latin typeface="Palatino Linotype" pitchFamily="18" charset="0"/>
              </a:rPr>
              <a:t>ESF, Support, and Incident Annexes: </a:t>
            </a:r>
          </a:p>
          <a:p>
            <a:pPr>
              <a:buFont typeface="Wingdings" pitchFamily="2" charset="2"/>
              <a:buChar char="q"/>
            </a:pPr>
            <a:r>
              <a:rPr lang="en-US" sz="2000" dirty="0" smtClean="0">
                <a:latin typeface="Palatino Linotype" pitchFamily="18" charset="0"/>
              </a:rPr>
              <a:t>Provide concept of operations, procedures, and structures for achieving response objectives. </a:t>
            </a:r>
          </a:p>
          <a:p>
            <a:pPr marL="0" indent="0">
              <a:buNone/>
            </a:pPr>
            <a:r>
              <a:rPr lang="en-US" sz="2000" dirty="0" smtClean="0">
                <a:latin typeface="Palatino Linotype" pitchFamily="18" charset="0"/>
              </a:rPr>
              <a:t> </a:t>
            </a:r>
            <a:endParaRPr lang="en-US" sz="2000" dirty="0">
              <a:latin typeface="Palatino Linotype" pitchFamily="18" charset="0"/>
            </a:endParaRPr>
          </a:p>
        </p:txBody>
      </p:sp>
      <p:sp>
        <p:nvSpPr>
          <p:cNvPr id="10" name="Content Placeholder 9"/>
          <p:cNvSpPr>
            <a:spLocks noGrp="1"/>
          </p:cNvSpPr>
          <p:nvPr>
            <p:ph sz="half" idx="2"/>
          </p:nvPr>
        </p:nvSpPr>
        <p:spPr/>
        <p:txBody>
          <a:bodyPr>
            <a:normAutofit fontScale="85000" lnSpcReduction="20000"/>
          </a:bodyPr>
          <a:lstStyle/>
          <a:p>
            <a:pPr marL="0" indent="0">
              <a:buNone/>
            </a:pPr>
            <a:r>
              <a:rPr lang="en-US" b="1" dirty="0">
                <a:latin typeface="Palatino Linotype" pitchFamily="18" charset="0"/>
              </a:rPr>
              <a:t>National Strategy for Homeland Security: </a:t>
            </a:r>
          </a:p>
          <a:p>
            <a:pPr>
              <a:buFont typeface="Wingdings" pitchFamily="2" charset="2"/>
              <a:buChar char="q"/>
            </a:pPr>
            <a:r>
              <a:rPr lang="en-US" dirty="0">
                <a:latin typeface="Palatino Linotype" pitchFamily="18" charset="0"/>
              </a:rPr>
              <a:t>Reflects the National Preparedness Guidelines, which include the National Planning Scenarios. </a:t>
            </a:r>
          </a:p>
          <a:p>
            <a:pPr marL="0" indent="0">
              <a:buNone/>
            </a:pPr>
            <a:r>
              <a:rPr lang="en-US" b="1" dirty="0">
                <a:latin typeface="Palatino Linotype" pitchFamily="18" charset="0"/>
              </a:rPr>
              <a:t> Response Partner Guides: </a:t>
            </a:r>
          </a:p>
          <a:p>
            <a:pPr>
              <a:buFont typeface="Wingdings" pitchFamily="2" charset="2"/>
              <a:buChar char="q"/>
            </a:pPr>
            <a:r>
              <a:rPr lang="en-US" dirty="0">
                <a:latin typeface="Palatino Linotype" pitchFamily="18" charset="0"/>
              </a:rPr>
              <a:t>Provide a ready reference of key roles and actions for local, tribal, State, Federal, and private-sector response partners.</a:t>
            </a:r>
          </a:p>
          <a:p>
            <a:endParaRPr lang="en-US" dirty="0"/>
          </a:p>
        </p:txBody>
      </p:sp>
      <p:sp>
        <p:nvSpPr>
          <p:cNvPr id="4" name="Date Placeholder 3"/>
          <p:cNvSpPr>
            <a:spLocks noGrp="1"/>
          </p:cNvSpPr>
          <p:nvPr>
            <p:ph type="dt" sz="half" idx="10"/>
          </p:nvPr>
        </p:nvSpPr>
        <p:spPr/>
        <p:txBody>
          <a:bodyPr/>
          <a:lstStyle/>
          <a:p>
            <a:fld id="{A54D9D39-BAC0-42C8-BF07-781A1AF020F0}"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7" name="Slide Number Placeholder 6"/>
          <p:cNvSpPr>
            <a:spLocks noGrp="1"/>
          </p:cNvSpPr>
          <p:nvPr>
            <p:ph type="sldNum" sz="quarter" idx="12"/>
          </p:nvPr>
        </p:nvSpPr>
        <p:spPr/>
        <p:txBody>
          <a:bodyPr/>
          <a:lstStyle/>
          <a:p>
            <a:fld id="{4B789F14-C752-43E2-B5C3-E5A829DD8DF9}" type="slidenum">
              <a:rPr lang="en-US" smtClean="0"/>
              <a:t>7</a:t>
            </a:fld>
            <a:endParaRPr lang="en-US" dirty="0"/>
          </a:p>
        </p:txBody>
      </p:sp>
      <p:pic>
        <p:nvPicPr>
          <p:cNvPr id="11" name="Content Placeholder 5" descr="NRFcover.jpg"/>
          <p:cNvPicPr>
            <a:picLocks noChangeAspect="1"/>
          </p:cNvPicPr>
          <p:nvPr/>
        </p:nvPicPr>
        <p:blipFill>
          <a:blip r:embed="rId3" cstate="print"/>
          <a:stretch>
            <a:fillRect/>
          </a:stretch>
        </p:blipFill>
        <p:spPr>
          <a:xfrm>
            <a:off x="2895600" y="1676400"/>
            <a:ext cx="3405483" cy="4331536"/>
          </a:xfrm>
          <a:prstGeom prst="rect">
            <a:avLst/>
          </a:prstGeom>
        </p:spPr>
      </p:pic>
    </p:spTree>
    <p:extLst>
      <p:ext uri="{BB962C8B-B14F-4D97-AF65-F5344CB8AC3E}">
        <p14:creationId xmlns:p14="http://schemas.microsoft.com/office/powerpoint/2010/main" val="661381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5000" b="1" dirty="0" smtClean="0">
                <a:latin typeface="Palatino Linotype" pitchFamily="18" charset="0"/>
              </a:rPr>
              <a:t>What is a  is a traffic incident?</a:t>
            </a:r>
          </a:p>
        </p:txBody>
      </p:sp>
      <p:sp>
        <p:nvSpPr>
          <p:cNvPr id="8195" name="Rectangle 3"/>
          <p:cNvSpPr>
            <a:spLocks noGrp="1" noChangeArrowheads="1"/>
          </p:cNvSpPr>
          <p:nvPr>
            <p:ph sz="half" idx="1"/>
          </p:nvPr>
        </p:nvSpPr>
        <p:spPr>
          <a:xfrm>
            <a:off x="457200" y="1600201"/>
            <a:ext cx="3505200" cy="4267200"/>
          </a:xfrm>
          <a:solidFill>
            <a:schemeClr val="bg2"/>
          </a:solidFill>
        </p:spPr>
        <p:txBody>
          <a:bodyPr>
            <a:normAutofit fontScale="92500" lnSpcReduction="20000"/>
          </a:bodyPr>
          <a:lstStyle/>
          <a:p>
            <a:pPr eaLnBrk="1" hangingPunct="1">
              <a:lnSpc>
                <a:spcPct val="90000"/>
              </a:lnSpc>
              <a:buNone/>
            </a:pPr>
            <a:r>
              <a:rPr lang="en-US" sz="2200" dirty="0" smtClean="0">
                <a:solidFill>
                  <a:schemeClr val="tx1">
                    <a:lumMod val="95000"/>
                    <a:lumOff val="5000"/>
                  </a:schemeClr>
                </a:solidFill>
                <a:latin typeface="Palatino Linotype" pitchFamily="18" charset="0"/>
                <a:cs typeface="Arial" pitchFamily="34" charset="0"/>
              </a:rPr>
              <a:t>Definition contained in MUTCD Part 6I:</a:t>
            </a:r>
          </a:p>
          <a:p>
            <a:pPr eaLnBrk="1" hangingPunct="1">
              <a:lnSpc>
                <a:spcPct val="90000"/>
              </a:lnSpc>
            </a:pPr>
            <a:endParaRPr lang="en-US" sz="2200" dirty="0" smtClean="0">
              <a:solidFill>
                <a:schemeClr val="tx1">
                  <a:lumMod val="95000"/>
                  <a:lumOff val="5000"/>
                </a:schemeClr>
              </a:solidFill>
              <a:latin typeface="Palatino Linotype" pitchFamily="18" charset="0"/>
              <a:cs typeface="Arial" pitchFamily="34" charset="0"/>
            </a:endParaRPr>
          </a:p>
          <a:p>
            <a:pPr eaLnBrk="1" hangingPunct="1">
              <a:lnSpc>
                <a:spcPct val="90000"/>
              </a:lnSpc>
              <a:buNone/>
            </a:pPr>
            <a:r>
              <a:rPr lang="en-US" sz="3000" b="1" dirty="0" smtClean="0">
                <a:latin typeface="Palatino Linotype" pitchFamily="18" charset="0"/>
                <a:cs typeface="Arial" pitchFamily="34" charset="0"/>
              </a:rPr>
              <a:t>A traffic incident is an emergency road user occurrence, a natural disaster, or other unplanned event that affects or impedes normal flow of traffic.</a:t>
            </a:r>
          </a:p>
          <a:p>
            <a:pPr eaLnBrk="1" hangingPunct="1">
              <a:lnSpc>
                <a:spcPct val="90000"/>
              </a:lnSpc>
            </a:pPr>
            <a:endParaRPr lang="en-US" sz="3000" dirty="0" smtClean="0">
              <a:latin typeface="Palatino Linotype" pitchFamily="18" charset="0"/>
              <a:cs typeface="Arial" pitchFamily="34"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1000" y="2286000"/>
            <a:ext cx="4746624" cy="2667000"/>
          </a:xfrm>
        </p:spPr>
      </p:pic>
      <p:sp>
        <p:nvSpPr>
          <p:cNvPr id="2" name="Date Placeholder 1"/>
          <p:cNvSpPr>
            <a:spLocks noGrp="1"/>
          </p:cNvSpPr>
          <p:nvPr>
            <p:ph type="dt" sz="half" idx="10"/>
          </p:nvPr>
        </p:nvSpPr>
        <p:spPr/>
        <p:txBody>
          <a:bodyPr/>
          <a:lstStyle/>
          <a:p>
            <a:fld id="{62D545F6-9706-436A-A445-5BA6D14E6ACF}" type="datetime1">
              <a:rPr lang="en-US" smtClean="0"/>
              <a:t>9/21/2012</a:t>
            </a:fld>
            <a:endParaRPr lang="en-US" dirty="0"/>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3" name="Slide Number Placeholder 2"/>
          <p:cNvSpPr>
            <a:spLocks noGrp="1"/>
          </p:cNvSpPr>
          <p:nvPr>
            <p:ph type="sldNum" sz="quarter" idx="12"/>
          </p:nvPr>
        </p:nvSpPr>
        <p:spPr/>
        <p:txBody>
          <a:bodyPr/>
          <a:lstStyle/>
          <a:p>
            <a:fld id="{4B789F14-C752-43E2-B5C3-E5A829DD8DF9}" type="slidenum">
              <a:rPr lang="en-US" smtClean="0"/>
              <a:t>8</a:t>
            </a:fld>
            <a:endParaRPr lang="en-US" dirty="0"/>
          </a:p>
        </p:txBody>
      </p:sp>
      <p:pic>
        <p:nvPicPr>
          <p:cNvPr id="8" name="Picture 2" descr="1347411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62600"/>
            <a:ext cx="6519964"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6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b="1" dirty="0" smtClean="0">
                <a:latin typeface="Palatino Linotype" pitchFamily="18" charset="0"/>
                <a:cs typeface="Arial" pitchFamily="34" charset="0"/>
              </a:rPr>
              <a:t>What is Traffic Incident Management?</a:t>
            </a:r>
            <a:br>
              <a:rPr lang="en-US" sz="3600" b="1" dirty="0" smtClean="0">
                <a:latin typeface="Palatino Linotype" pitchFamily="18" charset="0"/>
                <a:cs typeface="Arial" pitchFamily="34" charset="0"/>
              </a:rPr>
            </a:br>
            <a:endParaRPr lang="en-US" sz="2200" b="1" dirty="0">
              <a:solidFill>
                <a:srgbClr val="FF0000"/>
              </a:solidFill>
              <a:latin typeface="Palatino Linotype" pitchFamily="18" charset="0"/>
              <a:cs typeface="Arial" pitchFamily="34" charset="0"/>
            </a:endParaRPr>
          </a:p>
        </p:txBody>
      </p:sp>
      <p:sp>
        <p:nvSpPr>
          <p:cNvPr id="25602" name="Content Placeholder 2"/>
          <p:cNvSpPr>
            <a:spLocks noGrp="1"/>
          </p:cNvSpPr>
          <p:nvPr>
            <p:ph sz="half" idx="2"/>
          </p:nvPr>
        </p:nvSpPr>
        <p:spPr>
          <a:xfrm>
            <a:off x="381000" y="1174633"/>
            <a:ext cx="4040188" cy="3951288"/>
          </a:xfrm>
        </p:spPr>
        <p:txBody>
          <a:bodyPr>
            <a:normAutofit fontScale="92500" lnSpcReduction="20000"/>
          </a:bodyPr>
          <a:lstStyle/>
          <a:p>
            <a:pPr marL="0" indent="0">
              <a:buNone/>
            </a:pPr>
            <a:r>
              <a:rPr lang="en-US" sz="2000" dirty="0">
                <a:latin typeface="Palatino Linotype" pitchFamily="18" charset="0"/>
              </a:rPr>
              <a:t>TIM consists </a:t>
            </a:r>
            <a:r>
              <a:rPr lang="en-US" sz="2000" dirty="0" smtClean="0">
                <a:latin typeface="Palatino Linotype" pitchFamily="18" charset="0"/>
              </a:rPr>
              <a:t>of:</a:t>
            </a:r>
          </a:p>
          <a:p>
            <a:pPr>
              <a:buFont typeface="Wingdings" pitchFamily="2" charset="2"/>
              <a:buChar char="q"/>
            </a:pPr>
            <a:r>
              <a:rPr lang="en-US" sz="2200" b="1" dirty="0" smtClean="0">
                <a:latin typeface="Palatino Linotype" pitchFamily="18" charset="0"/>
              </a:rPr>
              <a:t> Planned </a:t>
            </a:r>
            <a:r>
              <a:rPr lang="en-US" sz="2200" b="1" dirty="0">
                <a:latin typeface="Palatino Linotype" pitchFamily="18" charset="0"/>
              </a:rPr>
              <a:t>and coordinated multi-disciplinary process </a:t>
            </a:r>
            <a:r>
              <a:rPr lang="en-US" sz="2200" b="1" dirty="0" smtClean="0">
                <a:latin typeface="Palatino Linotype" pitchFamily="18" charset="0"/>
              </a:rPr>
              <a:t>to </a:t>
            </a:r>
            <a:r>
              <a:rPr lang="en-US" sz="2200" b="1" dirty="0" smtClean="0">
                <a:solidFill>
                  <a:srgbClr val="FF0000"/>
                </a:solidFill>
              </a:rPr>
              <a:t>prepare </a:t>
            </a:r>
            <a:r>
              <a:rPr lang="en-US" sz="2200" b="1" dirty="0">
                <a:solidFill>
                  <a:srgbClr val="FF0000"/>
                </a:solidFill>
              </a:rPr>
              <a:t>for, mitigate, </a:t>
            </a:r>
            <a:r>
              <a:rPr lang="en-US" sz="2200" b="1" dirty="0" smtClean="0">
                <a:solidFill>
                  <a:srgbClr val="FF0000"/>
                </a:solidFill>
              </a:rPr>
              <a:t> </a:t>
            </a:r>
            <a:r>
              <a:rPr lang="en-US" sz="2200" b="1" dirty="0" smtClean="0">
                <a:latin typeface="Palatino Linotype" pitchFamily="18" charset="0"/>
              </a:rPr>
              <a:t>detect</a:t>
            </a:r>
            <a:r>
              <a:rPr lang="en-US" sz="2200" b="1" dirty="0">
                <a:latin typeface="Palatino Linotype" pitchFamily="18" charset="0"/>
              </a:rPr>
              <a:t>, respond to, and clear traffic incidents so that traffic flow may be restored as safely and quickly as possible. </a:t>
            </a:r>
            <a:endParaRPr lang="en-US" sz="2200" b="1" dirty="0" smtClean="0">
              <a:latin typeface="Palatino Linotype" pitchFamily="18" charset="0"/>
            </a:endParaRPr>
          </a:p>
          <a:p>
            <a:pPr>
              <a:buFont typeface="Wingdings" pitchFamily="2" charset="2"/>
              <a:buChar char="q"/>
            </a:pPr>
            <a:r>
              <a:rPr lang="en-US" sz="2200" b="1" dirty="0" smtClean="0">
                <a:latin typeface="Palatino Linotype" pitchFamily="18" charset="0"/>
              </a:rPr>
              <a:t>Effective </a:t>
            </a:r>
            <a:r>
              <a:rPr lang="en-US" sz="2200" b="1" dirty="0">
                <a:latin typeface="Palatino Linotype" pitchFamily="18" charset="0"/>
              </a:rPr>
              <a:t>TIM reduces the duration and impacts of traffic incidents and improves the safety of motorists, crash victims and emergency responders.</a:t>
            </a:r>
          </a:p>
          <a:p>
            <a:pPr marL="0" indent="0">
              <a:buNone/>
            </a:pPr>
            <a:endParaRPr lang="en-US" sz="2200" b="1" i="1" dirty="0" smtClean="0">
              <a:latin typeface="Palatino Linotype" pitchFamily="18" charset="0"/>
            </a:endParaRPr>
          </a:p>
        </p:txBody>
      </p:sp>
      <p:sp>
        <p:nvSpPr>
          <p:cNvPr id="5" name="Footer Placeholder 4"/>
          <p:cNvSpPr>
            <a:spLocks noGrp="1"/>
          </p:cNvSpPr>
          <p:nvPr>
            <p:ph type="ftr" sz="quarter" idx="11"/>
          </p:nvPr>
        </p:nvSpPr>
        <p:spPr/>
        <p:txBody>
          <a:bodyPr/>
          <a:lstStyle/>
          <a:p>
            <a:r>
              <a:rPr lang="en-US" dirty="0" smtClean="0"/>
              <a:t>Rural Traffic Incident Management Training in Nebraska</a:t>
            </a:r>
            <a:endParaRPr lang="en-US" dirty="0"/>
          </a:p>
        </p:txBody>
      </p:sp>
      <p:sp>
        <p:nvSpPr>
          <p:cNvPr id="6" name="Date Placeholder 5"/>
          <p:cNvSpPr>
            <a:spLocks noGrp="1"/>
          </p:cNvSpPr>
          <p:nvPr>
            <p:ph type="dt" sz="half" idx="10"/>
          </p:nvPr>
        </p:nvSpPr>
        <p:spPr/>
        <p:txBody>
          <a:bodyPr/>
          <a:lstStyle/>
          <a:p>
            <a:fld id="{EF2AD94F-D3A2-4C7D-BEB6-412D58AFDB5F}" type="datetime1">
              <a:rPr lang="en-US" smtClean="0"/>
              <a:t>9/21/2012</a:t>
            </a:fld>
            <a:endParaRPr lang="en-US" dirty="0"/>
          </a:p>
        </p:txBody>
      </p:sp>
      <p:sp>
        <p:nvSpPr>
          <p:cNvPr id="9" name="Slide Number Placeholder 8"/>
          <p:cNvSpPr>
            <a:spLocks noGrp="1"/>
          </p:cNvSpPr>
          <p:nvPr>
            <p:ph type="sldNum" sz="quarter" idx="12"/>
          </p:nvPr>
        </p:nvSpPr>
        <p:spPr/>
        <p:txBody>
          <a:bodyPr/>
          <a:lstStyle/>
          <a:p>
            <a:fld id="{4B789F14-C752-43E2-B5C3-E5A829DD8DF9}" type="slidenum">
              <a:rPr lang="en-US" smtClean="0"/>
              <a:t>9</a:t>
            </a:fld>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69183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VOrlTk0RHrSZ7DRzSNfyXn"/>
</p:tagLst>
</file>

<file path=ppt/tags/tag2.xml><?xml version="1.0" encoding="utf-8"?>
<p:tagLst xmlns:a="http://schemas.openxmlformats.org/drawingml/2006/main" xmlns:r="http://schemas.openxmlformats.org/officeDocument/2006/relationships" xmlns:p="http://schemas.openxmlformats.org/presentationml/2006/main">
  <p:tag name="DVSHAPEID" val="30bWqTslkA5TAQTNTGo4lP"/>
</p:tagLst>
</file>

<file path=ppt/tags/tag3.xml><?xml version="1.0" encoding="utf-8"?>
<p:tagLst xmlns:a="http://schemas.openxmlformats.org/drawingml/2006/main" xmlns:r="http://schemas.openxmlformats.org/officeDocument/2006/relationships" xmlns:p="http://schemas.openxmlformats.org/presentationml/2006/main">
  <p:tag name="DVSHAPEID" val="m96voUcpORYsDGBQ8WsZ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2243</Words>
  <Application>Microsoft Office PowerPoint</Application>
  <PresentationFormat>On-screen Show (4:3)</PresentationFormat>
  <Paragraphs>385</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Interstate-80 Winter Operations Coalition Jim McGee MPA September 25, 2012 Reno, NV</vt:lpstr>
      <vt:lpstr>Rural Traffic Incident Management Training in Nebraska Jim McGee MPA Nebraska DOR October 16, 2012</vt:lpstr>
      <vt:lpstr>Nebraska Traffic Incident Management for Responder Workshops Ogallala, Thedford, North Platte, Hershey, Plattsmouth, Bennington, Municipal Fire Chiefs, Nebraska Fire School, Training Academies, NDOR, UN-Omaha </vt:lpstr>
      <vt:lpstr>What are TIM core competencies?</vt:lpstr>
      <vt:lpstr>FHWA TIM Workshop for Mid-Level Managers, SHRP-2</vt:lpstr>
      <vt:lpstr>    </vt:lpstr>
      <vt:lpstr>NRF Key Documents in National Response Framework (NRF):  </vt:lpstr>
      <vt:lpstr>What is a  is a traffic incident?</vt:lpstr>
      <vt:lpstr>What is Traffic Incident Management? </vt:lpstr>
      <vt:lpstr>What Differences: Rural and  Urban Traffic Incident Management? Mostly the same issues; however…</vt:lpstr>
      <vt:lpstr>Engineering, Education, Enforcement and EMS</vt:lpstr>
      <vt:lpstr>Rural Facts</vt:lpstr>
      <vt:lpstr>Rural Fact:  The Golden Hour is Critical in Rural America!</vt:lpstr>
      <vt:lpstr>Interstate-80 is Mainly Rural</vt:lpstr>
      <vt:lpstr>PowerPoint Presentation</vt:lpstr>
      <vt:lpstr>Rural Corridor Operations Connect the DOTs</vt:lpstr>
      <vt:lpstr>Shortening Incident Duration is Critical in Both Urban and Rural America</vt:lpstr>
      <vt:lpstr>Secondary Crashes </vt:lpstr>
      <vt:lpstr>Secondary Crash Kills Maryland Family on Nebraska I-80 </vt:lpstr>
      <vt:lpstr>Contributors to Safety Risks and Increased Congestion During Incidents</vt:lpstr>
      <vt:lpstr>Every Day of the Week…</vt:lpstr>
      <vt:lpstr> </vt:lpstr>
      <vt:lpstr>Rural TIM Tools Intelligent Transportation Systems and Real Time System Management, Rural District Operations Centers</vt:lpstr>
      <vt:lpstr>Accident Stages Motorist Information</vt:lpstr>
      <vt:lpstr>Incident Command System  Features and Principles </vt:lpstr>
      <vt:lpstr>Traffic Incident Management Area</vt:lpstr>
      <vt:lpstr>Traffic Control Device Linear/Block Tactical Positioning</vt:lpstr>
      <vt:lpstr>PowerPoint Presentation</vt:lpstr>
      <vt:lpstr>PowerPoint Presentation</vt:lpstr>
      <vt:lpstr>Systematic Re-opening of Travel Lanes</vt:lpstr>
      <vt:lpstr> Alternate Routing www.tim.ne.gov</vt:lpstr>
      <vt:lpstr> Closing Better  Rural TIM programs &amp; training will result in: </vt:lpstr>
      <vt:lpstr>Thank you! </vt:lpstr>
    </vt:vector>
  </TitlesOfParts>
  <Company>Nebraska Dept of Roads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Traffic Incident Management Training in Nebraska Jim McGee MPA Nebraska DOR October 16, 2012</dc:title>
  <dc:creator>dor40013</dc:creator>
  <cp:lastModifiedBy>dor40013</cp:lastModifiedBy>
  <cp:revision>23</cp:revision>
  <cp:lastPrinted>2012-09-21T13:35:49Z</cp:lastPrinted>
  <dcterms:created xsi:type="dcterms:W3CDTF">2012-09-18T15:50:23Z</dcterms:created>
  <dcterms:modified xsi:type="dcterms:W3CDTF">2012-09-21T13:46:12Z</dcterms:modified>
</cp:coreProperties>
</file>